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6" r:id="rId5"/>
  </p:sldMasterIdLst>
  <p:notesMasterIdLst>
    <p:notesMasterId r:id="rId16"/>
  </p:notesMasterIdLst>
  <p:handoutMasterIdLst>
    <p:handoutMasterId r:id="rId17"/>
  </p:handoutMasterIdLst>
  <p:sldIdLst>
    <p:sldId id="310" r:id="rId6"/>
    <p:sldId id="304" r:id="rId7"/>
    <p:sldId id="297" r:id="rId8"/>
    <p:sldId id="306" r:id="rId9"/>
    <p:sldId id="307" r:id="rId10"/>
    <p:sldId id="311" r:id="rId11"/>
    <p:sldId id="312" r:id="rId12"/>
    <p:sldId id="313" r:id="rId13"/>
    <p:sldId id="314" r:id="rId14"/>
    <p:sldId id="308" r:id="rId15"/>
  </p:sldIdLst>
  <p:sldSz cx="9144000" cy="6858000" type="letter"/>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ry LeFrancoi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C6E5EE"/>
    <a:srgbClr val="00CC00"/>
    <a:srgbClr val="0066CC"/>
    <a:srgbClr val="FF9933"/>
    <a:srgbClr val="CC0000"/>
    <a:srgbClr val="CC33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11" autoAdjust="0"/>
  </p:normalViewPr>
  <p:slideViewPr>
    <p:cSldViewPr>
      <p:cViewPr varScale="1">
        <p:scale>
          <a:sx n="72" d="100"/>
          <a:sy n="72" d="100"/>
        </p:scale>
        <p:origin x="133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92" y="84"/>
      </p:cViewPr>
      <p:guideLst>
        <p:guide orient="horz" pos="2910"/>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Makoske" userId="e57aadad-189c-420c-8ce1-c6cc7bccb7d8" providerId="ADAL" clId="{8EAFBA56-858F-4643-A4CB-2E593822B744}"/>
    <pc:docChg chg="undo custSel addSld delSld modSld">
      <pc:chgData name="Robert Makoske" userId="e57aadad-189c-420c-8ce1-c6cc7bccb7d8" providerId="ADAL" clId="{8EAFBA56-858F-4643-A4CB-2E593822B744}" dt="2023-10-11T23:17:37.747" v="354" actId="20577"/>
      <pc:docMkLst>
        <pc:docMk/>
      </pc:docMkLst>
      <pc:sldChg chg="modSp mod">
        <pc:chgData name="Robert Makoske" userId="e57aadad-189c-420c-8ce1-c6cc7bccb7d8" providerId="ADAL" clId="{8EAFBA56-858F-4643-A4CB-2E593822B744}" dt="2023-10-11T23:09:21.378" v="146"/>
        <pc:sldMkLst>
          <pc:docMk/>
          <pc:sldMk cId="0" sldId="307"/>
        </pc:sldMkLst>
        <pc:spChg chg="mod">
          <ac:chgData name="Robert Makoske" userId="e57aadad-189c-420c-8ce1-c6cc7bccb7d8" providerId="ADAL" clId="{8EAFBA56-858F-4643-A4CB-2E593822B744}" dt="2023-10-11T23:09:21.378" v="146"/>
          <ac:spMkLst>
            <pc:docMk/>
            <pc:sldMk cId="0" sldId="307"/>
            <ac:spMk id="7171" creationId="{43A8EE9D-71CB-4A37-A389-9289873209A2}"/>
          </ac:spMkLst>
        </pc:spChg>
      </pc:sldChg>
      <pc:sldChg chg="modSp add mod">
        <pc:chgData name="Robert Makoske" userId="e57aadad-189c-420c-8ce1-c6cc7bccb7d8" providerId="ADAL" clId="{8EAFBA56-858F-4643-A4CB-2E593822B744}" dt="2023-10-11T23:17:37.747" v="354" actId="20577"/>
        <pc:sldMkLst>
          <pc:docMk/>
          <pc:sldMk cId="788501379" sldId="311"/>
        </pc:sldMkLst>
        <pc:spChg chg="mod">
          <ac:chgData name="Robert Makoske" userId="e57aadad-189c-420c-8ce1-c6cc7bccb7d8" providerId="ADAL" clId="{8EAFBA56-858F-4643-A4CB-2E593822B744}" dt="2023-10-11T23:17:37.747" v="354" actId="20577"/>
          <ac:spMkLst>
            <pc:docMk/>
            <pc:sldMk cId="788501379" sldId="311"/>
            <ac:spMk id="7171" creationId="{43A8EE9D-71CB-4A37-A389-9289873209A2}"/>
          </ac:spMkLst>
        </pc:spChg>
      </pc:sldChg>
      <pc:sldChg chg="del">
        <pc:chgData name="Robert Makoske" userId="e57aadad-189c-420c-8ce1-c6cc7bccb7d8" providerId="ADAL" clId="{8EAFBA56-858F-4643-A4CB-2E593822B744}" dt="2023-10-11T23:06:13.979" v="100" actId="47"/>
        <pc:sldMkLst>
          <pc:docMk/>
          <pc:sldMk cId="1158036813" sldId="312"/>
        </pc:sldMkLst>
      </pc:sldChg>
      <pc:sldChg chg="modSp add mod">
        <pc:chgData name="Robert Makoske" userId="e57aadad-189c-420c-8ce1-c6cc7bccb7d8" providerId="ADAL" clId="{8EAFBA56-858F-4643-A4CB-2E593822B744}" dt="2023-10-11T23:14:05.206" v="262" actId="20577"/>
        <pc:sldMkLst>
          <pc:docMk/>
          <pc:sldMk cId="3546775551" sldId="312"/>
        </pc:sldMkLst>
        <pc:spChg chg="mod">
          <ac:chgData name="Robert Makoske" userId="e57aadad-189c-420c-8ce1-c6cc7bccb7d8" providerId="ADAL" clId="{8EAFBA56-858F-4643-A4CB-2E593822B744}" dt="2023-10-11T23:14:05.206" v="262" actId="20577"/>
          <ac:spMkLst>
            <pc:docMk/>
            <pc:sldMk cId="3546775551" sldId="312"/>
            <ac:spMk id="7171" creationId="{43A8EE9D-71CB-4A37-A389-9289873209A2}"/>
          </ac:spMkLst>
        </pc:spChg>
      </pc:sldChg>
      <pc:sldChg chg="del">
        <pc:chgData name="Robert Makoske" userId="e57aadad-189c-420c-8ce1-c6cc7bccb7d8" providerId="ADAL" clId="{8EAFBA56-858F-4643-A4CB-2E593822B744}" dt="2023-10-11T23:06:13.979" v="100" actId="47"/>
        <pc:sldMkLst>
          <pc:docMk/>
          <pc:sldMk cId="1259938823" sldId="313"/>
        </pc:sldMkLst>
      </pc:sldChg>
      <pc:sldChg chg="modSp add mod">
        <pc:chgData name="Robert Makoske" userId="e57aadad-189c-420c-8ce1-c6cc7bccb7d8" providerId="ADAL" clId="{8EAFBA56-858F-4643-A4CB-2E593822B744}" dt="2023-10-11T23:16:41.780" v="341" actId="255"/>
        <pc:sldMkLst>
          <pc:docMk/>
          <pc:sldMk cId="4038423759" sldId="313"/>
        </pc:sldMkLst>
        <pc:spChg chg="mod">
          <ac:chgData name="Robert Makoske" userId="e57aadad-189c-420c-8ce1-c6cc7bccb7d8" providerId="ADAL" clId="{8EAFBA56-858F-4643-A4CB-2E593822B744}" dt="2023-10-11T23:16:41.780" v="341" actId="255"/>
          <ac:spMkLst>
            <pc:docMk/>
            <pc:sldMk cId="4038423759" sldId="313"/>
            <ac:spMk id="7171" creationId="{43A8EE9D-71CB-4A37-A389-9289873209A2}"/>
          </ac:spMkLst>
        </pc:spChg>
      </pc:sldChg>
      <pc:sldChg chg="modSp add mod">
        <pc:chgData name="Robert Makoske" userId="e57aadad-189c-420c-8ce1-c6cc7bccb7d8" providerId="ADAL" clId="{8EAFBA56-858F-4643-A4CB-2E593822B744}" dt="2023-10-11T23:16:27.651" v="337" actId="20577"/>
        <pc:sldMkLst>
          <pc:docMk/>
          <pc:sldMk cId="837644071" sldId="314"/>
        </pc:sldMkLst>
        <pc:spChg chg="mod">
          <ac:chgData name="Robert Makoske" userId="e57aadad-189c-420c-8ce1-c6cc7bccb7d8" providerId="ADAL" clId="{8EAFBA56-858F-4643-A4CB-2E593822B744}" dt="2023-10-11T23:16:27.651" v="337" actId="20577"/>
          <ac:spMkLst>
            <pc:docMk/>
            <pc:sldMk cId="837644071" sldId="314"/>
            <ac:spMk id="7171" creationId="{43A8EE9D-71CB-4A37-A389-9289873209A2}"/>
          </ac:spMkLst>
        </pc:spChg>
      </pc:sldChg>
      <pc:sldChg chg="del">
        <pc:chgData name="Robert Makoske" userId="e57aadad-189c-420c-8ce1-c6cc7bccb7d8" providerId="ADAL" clId="{8EAFBA56-858F-4643-A4CB-2E593822B744}" dt="2023-10-11T23:06:13.979" v="100" actId="47"/>
        <pc:sldMkLst>
          <pc:docMk/>
          <pc:sldMk cId="2697604531" sldId="314"/>
        </pc:sldMkLst>
      </pc:sldChg>
      <pc:sldChg chg="del">
        <pc:chgData name="Robert Makoske" userId="e57aadad-189c-420c-8ce1-c6cc7bccb7d8" providerId="ADAL" clId="{8EAFBA56-858F-4643-A4CB-2E593822B744}" dt="2023-10-11T23:06:13.979" v="100" actId="47"/>
        <pc:sldMkLst>
          <pc:docMk/>
          <pc:sldMk cId="1226107952" sldId="315"/>
        </pc:sldMkLst>
      </pc:sldChg>
      <pc:sldChg chg="del">
        <pc:chgData name="Robert Makoske" userId="e57aadad-189c-420c-8ce1-c6cc7bccb7d8" providerId="ADAL" clId="{8EAFBA56-858F-4643-A4CB-2E593822B744}" dt="2023-10-11T23:06:13.979" v="100" actId="47"/>
        <pc:sldMkLst>
          <pc:docMk/>
          <pc:sldMk cId="2248185951" sldId="316"/>
        </pc:sldMkLst>
      </pc:sldChg>
      <pc:sldChg chg="modSp del mod">
        <pc:chgData name="Robert Makoske" userId="e57aadad-189c-420c-8ce1-c6cc7bccb7d8" providerId="ADAL" clId="{8EAFBA56-858F-4643-A4CB-2E593822B744}" dt="2023-10-11T23:05:24.581" v="93" actId="47"/>
        <pc:sldMkLst>
          <pc:docMk/>
          <pc:sldMk cId="2158078636" sldId="317"/>
        </pc:sldMkLst>
        <pc:spChg chg="mod">
          <ac:chgData name="Robert Makoske" userId="e57aadad-189c-420c-8ce1-c6cc7bccb7d8" providerId="ADAL" clId="{8EAFBA56-858F-4643-A4CB-2E593822B744}" dt="2023-10-11T22:57:14.386" v="35" actId="5793"/>
          <ac:spMkLst>
            <pc:docMk/>
            <pc:sldMk cId="2158078636" sldId="317"/>
            <ac:spMk id="7171" creationId="{43A8EE9D-71CB-4A37-A389-9289873209A2}"/>
          </ac:spMkLst>
        </pc:spChg>
      </pc:sldChg>
      <pc:sldChg chg="modSp add del mod">
        <pc:chgData name="Robert Makoske" userId="e57aadad-189c-420c-8ce1-c6cc7bccb7d8" providerId="ADAL" clId="{8EAFBA56-858F-4643-A4CB-2E593822B744}" dt="2023-10-11T23:05:24.581" v="93" actId="47"/>
        <pc:sldMkLst>
          <pc:docMk/>
          <pc:sldMk cId="122083906" sldId="318"/>
        </pc:sldMkLst>
        <pc:spChg chg="mod">
          <ac:chgData name="Robert Makoske" userId="e57aadad-189c-420c-8ce1-c6cc7bccb7d8" providerId="ADAL" clId="{8EAFBA56-858F-4643-A4CB-2E593822B744}" dt="2023-10-11T22:58:21.912" v="60" actId="20577"/>
          <ac:spMkLst>
            <pc:docMk/>
            <pc:sldMk cId="122083906" sldId="318"/>
            <ac:spMk id="7171" creationId="{43A8EE9D-71CB-4A37-A389-9289873209A2}"/>
          </ac:spMkLst>
        </pc:spChg>
      </pc:sldChg>
      <pc:sldChg chg="modSp add del mod">
        <pc:chgData name="Robert Makoske" userId="e57aadad-189c-420c-8ce1-c6cc7bccb7d8" providerId="ADAL" clId="{8EAFBA56-858F-4643-A4CB-2E593822B744}" dt="2023-10-11T23:05:24.581" v="93" actId="47"/>
        <pc:sldMkLst>
          <pc:docMk/>
          <pc:sldMk cId="398445352" sldId="319"/>
        </pc:sldMkLst>
        <pc:spChg chg="mod">
          <ac:chgData name="Robert Makoske" userId="e57aadad-189c-420c-8ce1-c6cc7bccb7d8" providerId="ADAL" clId="{8EAFBA56-858F-4643-A4CB-2E593822B744}" dt="2023-10-11T23:01:22.271" v="90" actId="1076"/>
          <ac:spMkLst>
            <pc:docMk/>
            <pc:sldMk cId="398445352" sldId="319"/>
            <ac:spMk id="7171" creationId="{43A8EE9D-71CB-4A37-A389-9289873209A2}"/>
          </ac:spMkLst>
        </pc:spChg>
      </pc:sldChg>
      <pc:sldChg chg="modSp add del mod">
        <pc:chgData name="Robert Makoske" userId="e57aadad-189c-420c-8ce1-c6cc7bccb7d8" providerId="ADAL" clId="{8EAFBA56-858F-4643-A4CB-2E593822B744}" dt="2023-10-11T23:05:24.581" v="93" actId="47"/>
        <pc:sldMkLst>
          <pc:docMk/>
          <pc:sldMk cId="657565299" sldId="320"/>
        </pc:sldMkLst>
        <pc:spChg chg="mod">
          <ac:chgData name="Robert Makoske" userId="e57aadad-189c-420c-8ce1-c6cc7bccb7d8" providerId="ADAL" clId="{8EAFBA56-858F-4643-A4CB-2E593822B744}" dt="2023-10-11T23:01:47.556" v="92" actId="6549"/>
          <ac:spMkLst>
            <pc:docMk/>
            <pc:sldMk cId="657565299" sldId="320"/>
            <ac:spMk id="7171" creationId="{43A8EE9D-71CB-4A37-A389-9289873209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BF3AA8E-891B-4BBC-A523-234DCB77379D}"/>
              </a:ext>
            </a:extLst>
          </p:cNvPr>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471" tIns="46236" rIns="92471" bIns="46236" numCol="1" anchor="t"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81923" name="Rectangle 3">
            <a:extLst>
              <a:ext uri="{FF2B5EF4-FFF2-40B4-BE49-F238E27FC236}">
                <a16:creationId xmlns:a16="http://schemas.microsoft.com/office/drawing/2014/main" id="{79266A60-F7D1-4884-8E2E-439BECB5ECAB}"/>
              </a:ext>
            </a:extLst>
          </p:cNvPr>
          <p:cNvSpPr>
            <a:spLocks noGrp="1" noChangeArrowheads="1"/>
          </p:cNvSpPr>
          <p:nvPr>
            <p:ph type="dt" sz="quarter" idx="1"/>
          </p:nvPr>
        </p:nvSpPr>
        <p:spPr bwMode="auto">
          <a:xfrm>
            <a:off x="3938588" y="0"/>
            <a:ext cx="3009900" cy="461963"/>
          </a:xfrm>
          <a:prstGeom prst="rect">
            <a:avLst/>
          </a:prstGeom>
          <a:noFill/>
          <a:ln w="9525">
            <a:noFill/>
            <a:miter lim="800000"/>
            <a:headEnd/>
            <a:tailEnd/>
          </a:ln>
          <a:effectLst/>
        </p:spPr>
        <p:txBody>
          <a:bodyPr vert="horz" wrap="square" lIns="92471" tIns="46236" rIns="92471" bIns="46236" numCol="1" anchor="t" anchorCtr="0" compatLnSpc="1">
            <a:prstTxWarp prst="textNoShape">
              <a:avLst/>
            </a:prstTxWarp>
          </a:bodyPr>
          <a:lstStyle>
            <a:lvl1pPr algn="r" eaLnBrk="1" hangingPunct="1">
              <a:defRPr sz="1200" dirty="0">
                <a:latin typeface="Arial" charset="0"/>
              </a:defRPr>
            </a:lvl1pPr>
          </a:lstStyle>
          <a:p>
            <a:pPr>
              <a:defRPr/>
            </a:pPr>
            <a:endParaRPr lang="en-US" dirty="0"/>
          </a:p>
        </p:txBody>
      </p:sp>
      <p:sp>
        <p:nvSpPr>
          <p:cNvPr id="81924" name="Rectangle 4">
            <a:extLst>
              <a:ext uri="{FF2B5EF4-FFF2-40B4-BE49-F238E27FC236}">
                <a16:creationId xmlns:a16="http://schemas.microsoft.com/office/drawing/2014/main" id="{F7D91587-77A7-4CBD-A5AD-689C8D9FC240}"/>
              </a:ext>
            </a:extLst>
          </p:cNvPr>
          <p:cNvSpPr>
            <a:spLocks noGrp="1" noChangeArrowheads="1"/>
          </p:cNvSpPr>
          <p:nvPr>
            <p:ph type="ftr" sz="quarter" idx="2"/>
          </p:nvPr>
        </p:nvSpPr>
        <p:spPr bwMode="auto">
          <a:xfrm>
            <a:off x="0" y="8772525"/>
            <a:ext cx="3009900" cy="461963"/>
          </a:xfrm>
          <a:prstGeom prst="rect">
            <a:avLst/>
          </a:prstGeom>
          <a:noFill/>
          <a:ln w="9525">
            <a:noFill/>
            <a:miter lim="800000"/>
            <a:headEnd/>
            <a:tailEnd/>
          </a:ln>
          <a:effectLst/>
        </p:spPr>
        <p:txBody>
          <a:bodyPr vert="horz" wrap="square" lIns="92471" tIns="46236" rIns="92471" bIns="46236" numCol="1" anchor="b" anchorCtr="0" compatLnSpc="1">
            <a:prstTxWarp prst="textNoShape">
              <a:avLst/>
            </a:prstTxWarp>
          </a:bodyPr>
          <a:lstStyle>
            <a:lvl1pPr eaLnBrk="1" hangingPunct="1">
              <a:defRPr sz="1200" dirty="0">
                <a:latin typeface="Arial" charset="0"/>
              </a:defRPr>
            </a:lvl1pPr>
          </a:lstStyle>
          <a:p>
            <a:pPr>
              <a:defRPr/>
            </a:pPr>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A787926-4AA4-4EB4-B4EB-A28AE4EBC0E1}"/>
              </a:ext>
            </a:extLst>
          </p:cNvPr>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471" tIns="46236" rIns="92471" bIns="46236" numCol="1" anchor="t"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43011" name="Rectangle 3">
            <a:extLst>
              <a:ext uri="{FF2B5EF4-FFF2-40B4-BE49-F238E27FC236}">
                <a16:creationId xmlns:a16="http://schemas.microsoft.com/office/drawing/2014/main" id="{3F6F8BD5-6F5C-46EB-9261-C899A090CCFE}"/>
              </a:ext>
            </a:extLst>
          </p:cNvPr>
          <p:cNvSpPr>
            <a:spLocks noGrp="1" noChangeArrowheads="1"/>
          </p:cNvSpPr>
          <p:nvPr>
            <p:ph type="dt" idx="1"/>
          </p:nvPr>
        </p:nvSpPr>
        <p:spPr bwMode="auto">
          <a:xfrm>
            <a:off x="3938588" y="0"/>
            <a:ext cx="3009900" cy="461963"/>
          </a:xfrm>
          <a:prstGeom prst="rect">
            <a:avLst/>
          </a:prstGeom>
          <a:noFill/>
          <a:ln w="9525">
            <a:noFill/>
            <a:miter lim="800000"/>
            <a:headEnd/>
            <a:tailEnd/>
          </a:ln>
          <a:effectLst/>
        </p:spPr>
        <p:txBody>
          <a:bodyPr vert="horz" wrap="square" lIns="92471" tIns="46236" rIns="92471" bIns="46236" numCol="1" anchor="t" anchorCtr="0" compatLnSpc="1">
            <a:prstTxWarp prst="textNoShape">
              <a:avLst/>
            </a:prstTxWarp>
          </a:bodyPr>
          <a:lstStyle>
            <a:lvl1pPr algn="r" eaLnBrk="1" hangingPunct="1">
              <a:defRPr sz="1200" dirty="0">
                <a:latin typeface="Arial" charset="0"/>
              </a:defRPr>
            </a:lvl1pPr>
          </a:lstStyle>
          <a:p>
            <a:pPr>
              <a:defRPr/>
            </a:pPr>
            <a:endParaRPr lang="en-US" dirty="0"/>
          </a:p>
        </p:txBody>
      </p:sp>
      <p:sp>
        <p:nvSpPr>
          <p:cNvPr id="9220" name="Rectangle 4">
            <a:extLst>
              <a:ext uri="{FF2B5EF4-FFF2-40B4-BE49-F238E27FC236}">
                <a16:creationId xmlns:a16="http://schemas.microsoft.com/office/drawing/2014/main" id="{7497DD87-18E9-C927-980E-CB309FCC829A}"/>
              </a:ext>
            </a:extLst>
          </p:cNvPr>
          <p:cNvSpPr>
            <a:spLocks noGrp="1" noRot="1" noChangeAspect="1" noChangeArrowheads="1" noTextEdit="1"/>
          </p:cNvSpPr>
          <p:nvPr>
            <p:ph type="sldImg" idx="2"/>
          </p:nvPr>
        </p:nvSpPr>
        <p:spPr bwMode="auto">
          <a:xfrm>
            <a:off x="1166813"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a:extLst>
              <a:ext uri="{FF2B5EF4-FFF2-40B4-BE49-F238E27FC236}">
                <a16:creationId xmlns:a16="http://schemas.microsoft.com/office/drawing/2014/main" id="{05B2E404-0244-41E6-8E86-5AA0641DA434}"/>
              </a:ext>
            </a:extLst>
          </p:cNvPr>
          <p:cNvSpPr>
            <a:spLocks noGrp="1" noChangeArrowheads="1"/>
          </p:cNvSpPr>
          <p:nvPr>
            <p:ph type="body" sz="quarter" idx="3"/>
          </p:nvPr>
        </p:nvSpPr>
        <p:spPr bwMode="auto">
          <a:xfrm>
            <a:off x="695325" y="4386263"/>
            <a:ext cx="5559425" cy="4157662"/>
          </a:xfrm>
          <a:prstGeom prst="rect">
            <a:avLst/>
          </a:prstGeom>
          <a:noFill/>
          <a:ln w="9525">
            <a:noFill/>
            <a:miter lim="800000"/>
            <a:headEnd/>
            <a:tailEnd/>
          </a:ln>
          <a:effectLst/>
        </p:spPr>
        <p:txBody>
          <a:bodyPr vert="horz" wrap="square" lIns="92471" tIns="46236" rIns="92471" bIns="462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a:extLst>
              <a:ext uri="{FF2B5EF4-FFF2-40B4-BE49-F238E27FC236}">
                <a16:creationId xmlns:a16="http://schemas.microsoft.com/office/drawing/2014/main" id="{86E0B9FA-E744-4E9D-B4EC-EC3C33DB52CB}"/>
              </a:ext>
            </a:extLst>
          </p:cNvPr>
          <p:cNvSpPr>
            <a:spLocks noGrp="1" noChangeArrowheads="1"/>
          </p:cNvSpPr>
          <p:nvPr>
            <p:ph type="ftr" sz="quarter" idx="4"/>
          </p:nvPr>
        </p:nvSpPr>
        <p:spPr bwMode="auto">
          <a:xfrm>
            <a:off x="0" y="8772525"/>
            <a:ext cx="3009900" cy="461963"/>
          </a:xfrm>
          <a:prstGeom prst="rect">
            <a:avLst/>
          </a:prstGeom>
          <a:noFill/>
          <a:ln w="9525">
            <a:noFill/>
            <a:miter lim="800000"/>
            <a:headEnd/>
            <a:tailEnd/>
          </a:ln>
          <a:effectLst/>
        </p:spPr>
        <p:txBody>
          <a:bodyPr vert="horz" wrap="square" lIns="92471" tIns="46236" rIns="92471" bIns="46236" numCol="1" anchor="b"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43015" name="Rectangle 7">
            <a:extLst>
              <a:ext uri="{FF2B5EF4-FFF2-40B4-BE49-F238E27FC236}">
                <a16:creationId xmlns:a16="http://schemas.microsoft.com/office/drawing/2014/main" id="{F0049DB9-46E9-41B3-987C-94E6A9FC3D60}"/>
              </a:ext>
            </a:extLst>
          </p:cNvPr>
          <p:cNvSpPr>
            <a:spLocks noGrp="1" noChangeArrowheads="1"/>
          </p:cNvSpPr>
          <p:nvPr>
            <p:ph type="sldNum" sz="quarter" idx="5"/>
          </p:nvPr>
        </p:nvSpPr>
        <p:spPr bwMode="auto">
          <a:xfrm>
            <a:off x="3938588" y="8772525"/>
            <a:ext cx="3009900" cy="461963"/>
          </a:xfrm>
          <a:prstGeom prst="rect">
            <a:avLst/>
          </a:prstGeom>
          <a:noFill/>
          <a:ln w="9525">
            <a:noFill/>
            <a:miter lim="800000"/>
            <a:headEnd/>
            <a:tailEnd/>
          </a:ln>
          <a:effectLst/>
        </p:spPr>
        <p:txBody>
          <a:bodyPr vert="horz" wrap="square" lIns="92471" tIns="46236" rIns="92471" bIns="46236" numCol="1" anchor="b" anchorCtr="0" compatLnSpc="1">
            <a:prstTxWarp prst="textNoShape">
              <a:avLst/>
            </a:prstTxWarp>
          </a:bodyPr>
          <a:lstStyle>
            <a:lvl1pPr algn="r" eaLnBrk="1" hangingPunct="1">
              <a:defRPr sz="1200">
                <a:latin typeface="Arial" panose="020B0604020202020204" pitchFamily="34" charset="0"/>
              </a:defRPr>
            </a:lvl1pPr>
          </a:lstStyle>
          <a:p>
            <a:fld id="{5DDA7A21-CB7C-49CE-A135-ACDA71CA8AF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51CACBE-541F-2A8B-D133-E7AB3782BD6F}"/>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D7187326-CE9E-B470-1501-50AAB53931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RTPs are state mandated GC </a:t>
            </a:r>
          </a:p>
        </p:txBody>
      </p:sp>
    </p:spTree>
    <p:extLst>
      <p:ext uri="{BB962C8B-B14F-4D97-AF65-F5344CB8AC3E}">
        <p14:creationId xmlns:p14="http://schemas.microsoft.com/office/powerpoint/2010/main" val="348238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51CACBE-541F-2A8B-D133-E7AB3782BD6F}"/>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D7187326-CE9E-B470-1501-50AAB53931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RTPs are state mandated GC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DA7A21-CB7C-49CE-A135-ACDA71CA8AF9}" type="slidenum">
              <a:rPr lang="en-US" altLang="en-US" smtClean="0"/>
              <a:pPr/>
              <a:t>5</a:t>
            </a:fld>
            <a:endParaRPr lang="en-US" altLang="en-US" dirty="0"/>
          </a:p>
        </p:txBody>
      </p:sp>
    </p:spTree>
    <p:extLst>
      <p:ext uri="{BB962C8B-B14F-4D97-AF65-F5344CB8AC3E}">
        <p14:creationId xmlns:p14="http://schemas.microsoft.com/office/powerpoint/2010/main" val="405348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DA7A21-CB7C-49CE-A135-ACDA71CA8AF9}" type="slidenum">
              <a:rPr lang="en-US" altLang="en-US" smtClean="0"/>
              <a:pPr/>
              <a:t>6</a:t>
            </a:fld>
            <a:endParaRPr lang="en-US" altLang="en-US" dirty="0"/>
          </a:p>
        </p:txBody>
      </p:sp>
    </p:spTree>
    <p:extLst>
      <p:ext uri="{BB962C8B-B14F-4D97-AF65-F5344CB8AC3E}">
        <p14:creationId xmlns:p14="http://schemas.microsoft.com/office/powerpoint/2010/main" val="156957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DA7A21-CB7C-49CE-A135-ACDA71CA8AF9}" type="slidenum">
              <a:rPr lang="en-US" altLang="en-US" smtClean="0"/>
              <a:pPr/>
              <a:t>7</a:t>
            </a:fld>
            <a:endParaRPr lang="en-US" altLang="en-US" dirty="0"/>
          </a:p>
        </p:txBody>
      </p:sp>
    </p:spTree>
    <p:extLst>
      <p:ext uri="{BB962C8B-B14F-4D97-AF65-F5344CB8AC3E}">
        <p14:creationId xmlns:p14="http://schemas.microsoft.com/office/powerpoint/2010/main" val="146669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DA7A21-CB7C-49CE-A135-ACDA71CA8AF9}" type="slidenum">
              <a:rPr lang="en-US" altLang="en-US" smtClean="0"/>
              <a:pPr/>
              <a:t>8</a:t>
            </a:fld>
            <a:endParaRPr lang="en-US" altLang="en-US" dirty="0"/>
          </a:p>
        </p:txBody>
      </p:sp>
    </p:spTree>
    <p:extLst>
      <p:ext uri="{BB962C8B-B14F-4D97-AF65-F5344CB8AC3E}">
        <p14:creationId xmlns:p14="http://schemas.microsoft.com/office/powerpoint/2010/main" val="76163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DA7A21-CB7C-49CE-A135-ACDA71CA8AF9}" type="slidenum">
              <a:rPr lang="en-US" altLang="en-US" smtClean="0"/>
              <a:pPr/>
              <a:t>9</a:t>
            </a:fld>
            <a:endParaRPr lang="en-US" altLang="en-US" dirty="0"/>
          </a:p>
        </p:txBody>
      </p:sp>
    </p:spTree>
    <p:extLst>
      <p:ext uri="{BB962C8B-B14F-4D97-AF65-F5344CB8AC3E}">
        <p14:creationId xmlns:p14="http://schemas.microsoft.com/office/powerpoint/2010/main" val="380424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4F90-4F1B-2500-6527-CD8019398EE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18E294-E5E8-252F-EF72-866B2A2103B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3052ECA-3CD2-FA36-B2D0-5C78CCB95E92}"/>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8D4031F2-90B6-18B2-7810-45EC4D985D76}"/>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1EF231D7-1AE4-494B-4D0B-37029DDB7CCA}"/>
              </a:ext>
            </a:extLst>
          </p:cNvPr>
          <p:cNvSpPr>
            <a:spLocks noGrp="1"/>
          </p:cNvSpPr>
          <p:nvPr>
            <p:ph type="sldNum" sz="quarter" idx="12"/>
          </p:nvPr>
        </p:nvSpPr>
        <p:spPr/>
        <p:txBody>
          <a:bodyPr/>
          <a:lstStyle/>
          <a:p>
            <a:fld id="{52B2A5FC-61B8-4CCF-9687-207D187F5444}" type="slidenum">
              <a:rPr lang="en-US" altLang="en-US" smtClean="0"/>
              <a:pPr/>
              <a:t>‹#›</a:t>
            </a:fld>
            <a:endParaRPr lang="en-US" altLang="en-US" dirty="0"/>
          </a:p>
        </p:txBody>
      </p:sp>
    </p:spTree>
    <p:extLst>
      <p:ext uri="{BB962C8B-B14F-4D97-AF65-F5344CB8AC3E}">
        <p14:creationId xmlns:p14="http://schemas.microsoft.com/office/powerpoint/2010/main" val="52199501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F674-3FBF-4CC8-EE9C-C208142A7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E8EDA7-4D68-DB53-8941-5071AAD4D6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FA175-5F5C-2EF1-86E0-6F9F42ACD14A}"/>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EA96A734-F6FD-AA3A-A59E-1E2A48B0A338}"/>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9DC0AE4C-C570-E9CA-B3C1-1144FDA219F8}"/>
              </a:ext>
            </a:extLst>
          </p:cNvPr>
          <p:cNvSpPr>
            <a:spLocks noGrp="1"/>
          </p:cNvSpPr>
          <p:nvPr>
            <p:ph type="sldNum" sz="quarter" idx="12"/>
          </p:nvPr>
        </p:nvSpPr>
        <p:spPr/>
        <p:txBody>
          <a:bodyPr/>
          <a:lstStyle/>
          <a:p>
            <a:fld id="{45356FD2-C615-4F7F-9855-259ADE9EE85A}" type="slidenum">
              <a:rPr lang="en-US" altLang="en-US" smtClean="0"/>
              <a:pPr/>
              <a:t>‹#›</a:t>
            </a:fld>
            <a:endParaRPr lang="en-US" altLang="en-US" dirty="0"/>
          </a:p>
        </p:txBody>
      </p:sp>
    </p:spTree>
    <p:extLst>
      <p:ext uri="{BB962C8B-B14F-4D97-AF65-F5344CB8AC3E}">
        <p14:creationId xmlns:p14="http://schemas.microsoft.com/office/powerpoint/2010/main" val="217761875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5DE54-57EB-1524-4B2D-8CB947399DF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EE5A80-806A-C666-76C6-E8E615612CB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E27CF-16E7-B6EA-573C-ED2358C1B143}"/>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8EC1F6EC-47B2-8E74-C2BD-42986877F537}"/>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AC65A888-E11F-425F-64D0-E0312B9F4CB2}"/>
              </a:ext>
            </a:extLst>
          </p:cNvPr>
          <p:cNvSpPr>
            <a:spLocks noGrp="1"/>
          </p:cNvSpPr>
          <p:nvPr>
            <p:ph type="sldNum" sz="quarter" idx="12"/>
          </p:nvPr>
        </p:nvSpPr>
        <p:spPr/>
        <p:txBody>
          <a:bodyPr/>
          <a:lstStyle/>
          <a:p>
            <a:fld id="{100E318A-E9A9-483A-9DB3-404A906B8820}" type="slidenum">
              <a:rPr lang="en-US" altLang="en-US" smtClean="0"/>
              <a:pPr/>
              <a:t>‹#›</a:t>
            </a:fld>
            <a:endParaRPr lang="en-US" altLang="en-US" dirty="0"/>
          </a:p>
        </p:txBody>
      </p:sp>
    </p:spTree>
    <p:extLst>
      <p:ext uri="{BB962C8B-B14F-4D97-AF65-F5344CB8AC3E}">
        <p14:creationId xmlns:p14="http://schemas.microsoft.com/office/powerpoint/2010/main" val="4634711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E2793-42A0-29E7-0A14-3A36D5DF25B2}"/>
              </a:ext>
            </a:extLst>
          </p:cNvPr>
          <p:cNvSpPr>
            <a:spLocks noGrp="1"/>
          </p:cNvSpPr>
          <p:nvPr>
            <p:ph type="dt" sz="half" idx="10"/>
          </p:nvPr>
        </p:nvSpPr>
        <p:spPr>
          <a:xfrm>
            <a:off x="609600" y="6245225"/>
            <a:ext cx="1981200" cy="476250"/>
          </a:xfrm>
        </p:spPr>
        <p:txBody>
          <a:bodyPr/>
          <a:lstStyle>
            <a:lvl1pPr>
              <a:defRPr dirty="0"/>
            </a:lvl1pPr>
          </a:lstStyle>
          <a:p>
            <a:pPr>
              <a:defRPr/>
            </a:pPr>
            <a:endParaRPr lang="en-US" dirty="0"/>
          </a:p>
        </p:txBody>
      </p:sp>
      <p:sp>
        <p:nvSpPr>
          <p:cNvPr id="6" name="Footer Placeholder 5">
            <a:extLst>
              <a:ext uri="{FF2B5EF4-FFF2-40B4-BE49-F238E27FC236}">
                <a16:creationId xmlns:a16="http://schemas.microsoft.com/office/drawing/2014/main" id="{CC77D02C-323F-EB09-E53D-83256DAC6014}"/>
              </a:ext>
            </a:extLst>
          </p:cNvPr>
          <p:cNvSpPr>
            <a:spLocks noGrp="1"/>
          </p:cNvSpPr>
          <p:nvPr>
            <p:ph type="ftr" sz="quarter" idx="11"/>
          </p:nvPr>
        </p:nvSpPr>
        <p:spPr>
          <a:xfrm>
            <a:off x="3124200" y="6245225"/>
            <a:ext cx="2895600" cy="476250"/>
          </a:xfrm>
        </p:spPr>
        <p:txBody>
          <a:bodyPr/>
          <a:lstStyle>
            <a:lvl1pPr>
              <a:defRPr dirty="0"/>
            </a:lvl1pPr>
          </a:lstStyle>
          <a:p>
            <a:pPr>
              <a:defRPr/>
            </a:pPr>
            <a:endParaRPr lang="en-US" dirty="0"/>
          </a:p>
        </p:txBody>
      </p:sp>
      <p:sp>
        <p:nvSpPr>
          <p:cNvPr id="7" name="Slide Number Placeholder 6">
            <a:extLst>
              <a:ext uri="{FF2B5EF4-FFF2-40B4-BE49-F238E27FC236}">
                <a16:creationId xmlns:a16="http://schemas.microsoft.com/office/drawing/2014/main" id="{FD8727EA-980B-DD98-E797-0D8CB26C9A28}"/>
              </a:ext>
            </a:extLst>
          </p:cNvPr>
          <p:cNvSpPr>
            <a:spLocks noGrp="1"/>
          </p:cNvSpPr>
          <p:nvPr>
            <p:ph type="sldNum" sz="quarter" idx="12"/>
          </p:nvPr>
        </p:nvSpPr>
        <p:spPr>
          <a:xfrm>
            <a:off x="6553200" y="6245225"/>
            <a:ext cx="1981200" cy="476250"/>
          </a:xfrm>
        </p:spPr>
        <p:txBody>
          <a:bodyPr/>
          <a:lstStyle>
            <a:lvl1pPr>
              <a:defRPr/>
            </a:lvl1pPr>
          </a:lstStyle>
          <a:p>
            <a:fld id="{785B4B8A-58AD-44B0-BF2E-8D41ED0017AD}" type="slidenum">
              <a:rPr lang="en-US" altLang="en-US"/>
              <a:pPr/>
              <a:t>‹#›</a:t>
            </a:fld>
            <a:endParaRPr lang="en-US" altLang="en-US" dirty="0"/>
          </a:p>
        </p:txBody>
      </p:sp>
    </p:spTree>
    <p:extLst>
      <p:ext uri="{BB962C8B-B14F-4D97-AF65-F5344CB8AC3E}">
        <p14:creationId xmlns:p14="http://schemas.microsoft.com/office/powerpoint/2010/main" val="309003593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31FC-6877-9B4D-51EB-44CF9E9D2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4541C-CBAA-704D-8B15-4E02B5A18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E5E69-D3B7-39A2-8316-45BEF8E604D7}"/>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0290C443-7F6A-7101-9BA8-054D82FFD761}"/>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0371F868-E652-AE6C-8A44-11957F160B0E}"/>
              </a:ext>
            </a:extLst>
          </p:cNvPr>
          <p:cNvSpPr>
            <a:spLocks noGrp="1"/>
          </p:cNvSpPr>
          <p:nvPr>
            <p:ph type="sldNum" sz="quarter" idx="12"/>
          </p:nvPr>
        </p:nvSpPr>
        <p:spPr/>
        <p:txBody>
          <a:bodyPr/>
          <a:lstStyle/>
          <a:p>
            <a:fld id="{E7E7430F-924A-4FD3-8EAF-742A123C29F8}" type="slidenum">
              <a:rPr lang="en-US" altLang="en-US" smtClean="0"/>
              <a:pPr/>
              <a:t>‹#›</a:t>
            </a:fld>
            <a:endParaRPr lang="en-US" altLang="en-US" dirty="0"/>
          </a:p>
        </p:txBody>
      </p:sp>
    </p:spTree>
    <p:extLst>
      <p:ext uri="{BB962C8B-B14F-4D97-AF65-F5344CB8AC3E}">
        <p14:creationId xmlns:p14="http://schemas.microsoft.com/office/powerpoint/2010/main" val="423567841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174A-721A-A205-6DDC-8A1EA9301A8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B65F11D-22E0-800A-52B4-C53C171B34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9A5FD1-F72F-9F01-4614-2CCE4D0DB6B2}"/>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45F2F909-3E70-78DE-1D49-79B25767FF35}"/>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CEBE6C9-4FEB-6E15-E0FA-61784AECD8C6}"/>
              </a:ext>
            </a:extLst>
          </p:cNvPr>
          <p:cNvSpPr>
            <a:spLocks noGrp="1"/>
          </p:cNvSpPr>
          <p:nvPr>
            <p:ph type="sldNum" sz="quarter" idx="12"/>
          </p:nvPr>
        </p:nvSpPr>
        <p:spPr/>
        <p:txBody>
          <a:bodyPr/>
          <a:lstStyle/>
          <a:p>
            <a:fld id="{D51C39C9-1EF6-4A03-9633-5938D34DF2F1}" type="slidenum">
              <a:rPr lang="en-US" altLang="en-US" smtClean="0"/>
              <a:pPr/>
              <a:t>‹#›</a:t>
            </a:fld>
            <a:endParaRPr lang="en-US" altLang="en-US" dirty="0"/>
          </a:p>
        </p:txBody>
      </p:sp>
    </p:spTree>
    <p:extLst>
      <p:ext uri="{BB962C8B-B14F-4D97-AF65-F5344CB8AC3E}">
        <p14:creationId xmlns:p14="http://schemas.microsoft.com/office/powerpoint/2010/main" val="370947016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F603-FFBD-1ED6-9BFF-0629543351C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56AB81F-23BC-BF87-D6F7-C01ADD6646B3}"/>
              </a:ext>
            </a:extLst>
          </p:cNvPr>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F756D05-11A1-AA73-BB8C-05C78736063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8F1DEF-1014-74FF-F02E-8E24BBD5F86B}"/>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0A1534B2-FDB0-BE62-2BBF-B7A4CE35F1A4}"/>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5B767F1F-C562-C721-3BDD-3909FF730E22}"/>
              </a:ext>
            </a:extLst>
          </p:cNvPr>
          <p:cNvSpPr>
            <a:spLocks noGrp="1"/>
          </p:cNvSpPr>
          <p:nvPr>
            <p:ph type="sldNum" sz="quarter" idx="12"/>
          </p:nvPr>
        </p:nvSpPr>
        <p:spPr/>
        <p:txBody>
          <a:bodyPr/>
          <a:lstStyle/>
          <a:p>
            <a:fld id="{7BDEFA66-23F3-4D77-9813-111F77169EFD}" type="slidenum">
              <a:rPr lang="en-US" altLang="en-US" smtClean="0"/>
              <a:pPr/>
              <a:t>‹#›</a:t>
            </a:fld>
            <a:endParaRPr lang="en-US" altLang="en-US" dirty="0"/>
          </a:p>
        </p:txBody>
      </p:sp>
    </p:spTree>
    <p:extLst>
      <p:ext uri="{BB962C8B-B14F-4D97-AF65-F5344CB8AC3E}">
        <p14:creationId xmlns:p14="http://schemas.microsoft.com/office/powerpoint/2010/main" val="238206628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FFCA-0848-C616-6CBC-F3061F63F45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F71A00-3D78-13EB-280F-D0FAA581AFC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45A35-D03D-996C-38A3-06271CB626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E7755C-970A-B80E-CDF1-D06257160B0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CB7B269-7321-5CC5-2621-421EA17DF77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A1FF3F-F402-CB83-8FA9-F0F11284A70A}"/>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4D938709-65FE-682E-DCFA-B5A4FED35741}"/>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B73F7F17-8DBA-013F-226B-790D74E1F051}"/>
              </a:ext>
            </a:extLst>
          </p:cNvPr>
          <p:cNvSpPr>
            <a:spLocks noGrp="1"/>
          </p:cNvSpPr>
          <p:nvPr>
            <p:ph type="sldNum" sz="quarter" idx="12"/>
          </p:nvPr>
        </p:nvSpPr>
        <p:spPr/>
        <p:txBody>
          <a:bodyPr/>
          <a:lstStyle/>
          <a:p>
            <a:fld id="{2BF7446F-266F-48CB-82B8-E94030ED2C9A}" type="slidenum">
              <a:rPr lang="en-US" altLang="en-US" smtClean="0"/>
              <a:pPr/>
              <a:t>‹#›</a:t>
            </a:fld>
            <a:endParaRPr lang="en-US" altLang="en-US" dirty="0"/>
          </a:p>
        </p:txBody>
      </p:sp>
    </p:spTree>
    <p:extLst>
      <p:ext uri="{BB962C8B-B14F-4D97-AF65-F5344CB8AC3E}">
        <p14:creationId xmlns:p14="http://schemas.microsoft.com/office/powerpoint/2010/main" val="33892008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9B52-DEAB-7960-5E9B-327861D28D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C7B161-411E-7495-7FFB-7F1E4158CA76}"/>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75BB1717-B28C-473D-4BDE-820A47E36457}"/>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E4B16E0-1166-1B5E-2EDA-781198E311D3}"/>
              </a:ext>
            </a:extLst>
          </p:cNvPr>
          <p:cNvSpPr>
            <a:spLocks noGrp="1"/>
          </p:cNvSpPr>
          <p:nvPr>
            <p:ph type="sldNum" sz="quarter" idx="12"/>
          </p:nvPr>
        </p:nvSpPr>
        <p:spPr/>
        <p:txBody>
          <a:bodyPr/>
          <a:lstStyle/>
          <a:p>
            <a:fld id="{5DE23374-B537-497D-8A58-EBEF90D1389A}" type="slidenum">
              <a:rPr lang="en-US" altLang="en-US" smtClean="0"/>
              <a:pPr/>
              <a:t>‹#›</a:t>
            </a:fld>
            <a:endParaRPr lang="en-US" altLang="en-US" dirty="0"/>
          </a:p>
        </p:txBody>
      </p:sp>
    </p:spTree>
    <p:extLst>
      <p:ext uri="{BB962C8B-B14F-4D97-AF65-F5344CB8AC3E}">
        <p14:creationId xmlns:p14="http://schemas.microsoft.com/office/powerpoint/2010/main" val="13804023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A600E7-FA58-29AA-84EF-275E91CE85B9}"/>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2986D685-F156-281F-8859-88B55F3542A0}"/>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4BAB0897-76DE-0555-D4AE-9E6E23D62E1F}"/>
              </a:ext>
            </a:extLst>
          </p:cNvPr>
          <p:cNvSpPr>
            <a:spLocks noGrp="1"/>
          </p:cNvSpPr>
          <p:nvPr>
            <p:ph type="sldNum" sz="quarter" idx="12"/>
          </p:nvPr>
        </p:nvSpPr>
        <p:spPr/>
        <p:txBody>
          <a:bodyPr/>
          <a:lstStyle/>
          <a:p>
            <a:fld id="{2ECB6F8F-E85F-4DCF-B38E-9B13540E2D13}" type="slidenum">
              <a:rPr lang="en-US" altLang="en-US" smtClean="0"/>
              <a:pPr/>
              <a:t>‹#›</a:t>
            </a:fld>
            <a:endParaRPr lang="en-US" altLang="en-US" dirty="0"/>
          </a:p>
        </p:txBody>
      </p:sp>
    </p:spTree>
    <p:extLst>
      <p:ext uri="{BB962C8B-B14F-4D97-AF65-F5344CB8AC3E}">
        <p14:creationId xmlns:p14="http://schemas.microsoft.com/office/powerpoint/2010/main" val="59147592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B2EB-96B6-A646-0E0C-BC07FCD92D3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4A02184-3092-EE4E-283A-628C88118FE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D5202D-CFD5-679C-9CCE-A31EAD04F7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617E28-029B-73C8-5EE9-78A4DCD4A55F}"/>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870E8DFA-C967-7CD7-B1FD-D97415736D0A}"/>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7164528F-B980-2F27-6E30-0719EB0D3859}"/>
              </a:ext>
            </a:extLst>
          </p:cNvPr>
          <p:cNvSpPr>
            <a:spLocks noGrp="1"/>
          </p:cNvSpPr>
          <p:nvPr>
            <p:ph type="sldNum" sz="quarter" idx="12"/>
          </p:nvPr>
        </p:nvSpPr>
        <p:spPr/>
        <p:txBody>
          <a:bodyPr/>
          <a:lstStyle/>
          <a:p>
            <a:fld id="{B4ED3D8C-C0DF-4590-832D-BCDAE81A2F43}" type="slidenum">
              <a:rPr lang="en-US" altLang="en-US" smtClean="0"/>
              <a:pPr/>
              <a:t>‹#›</a:t>
            </a:fld>
            <a:endParaRPr lang="en-US" altLang="en-US" dirty="0"/>
          </a:p>
        </p:txBody>
      </p:sp>
    </p:spTree>
    <p:extLst>
      <p:ext uri="{BB962C8B-B14F-4D97-AF65-F5344CB8AC3E}">
        <p14:creationId xmlns:p14="http://schemas.microsoft.com/office/powerpoint/2010/main" val="4505037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34CB-2280-97A7-61F0-2261FD50157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025F1E-A2DC-28FA-2858-C34D23BEFA3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BF100F7A-2EF6-776F-4CA1-9266CD03A8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026328-3446-A5FE-D434-D1620A32E46B}"/>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B7A2A1C3-A4FE-953B-86E1-041AE8EEC6EE}"/>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F2EB2B56-0BAA-62AB-2974-AE7FAF31201F}"/>
              </a:ext>
            </a:extLst>
          </p:cNvPr>
          <p:cNvSpPr>
            <a:spLocks noGrp="1"/>
          </p:cNvSpPr>
          <p:nvPr>
            <p:ph type="sldNum" sz="quarter" idx="12"/>
          </p:nvPr>
        </p:nvSpPr>
        <p:spPr/>
        <p:txBody>
          <a:bodyPr/>
          <a:lstStyle/>
          <a:p>
            <a:fld id="{E0D6E72C-1CC6-459C-9CBF-E1437866D108}" type="slidenum">
              <a:rPr lang="en-US" altLang="en-US" smtClean="0"/>
              <a:pPr/>
              <a:t>‹#›</a:t>
            </a:fld>
            <a:endParaRPr lang="en-US" altLang="en-US" dirty="0"/>
          </a:p>
        </p:txBody>
      </p:sp>
    </p:spTree>
    <p:extLst>
      <p:ext uri="{BB962C8B-B14F-4D97-AF65-F5344CB8AC3E}">
        <p14:creationId xmlns:p14="http://schemas.microsoft.com/office/powerpoint/2010/main" val="222412635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30000"/>
                <a:lumOff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487E2-EC6D-1A42-77D6-F74D5D9D030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B5CC64-D2DB-0F97-F950-576B7B5943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12D95-4289-ACEE-F70B-9D361135E2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10C3C912-5DB7-34BE-4669-20E4C5075B7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C5E3F984-8ED9-1BF2-A3D6-1801682028F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C65C6D-465B-439C-9310-EC245F7E8E9E}" type="slidenum">
              <a:rPr lang="en-US" altLang="en-US" smtClean="0"/>
              <a:pPr/>
              <a:t>‹#›</a:t>
            </a:fld>
            <a:endParaRPr lang="en-US" altLang="en-US" dirty="0"/>
          </a:p>
        </p:txBody>
      </p:sp>
    </p:spTree>
    <p:extLst>
      <p:ext uri="{BB962C8B-B14F-4D97-AF65-F5344CB8AC3E}">
        <p14:creationId xmlns:p14="http://schemas.microsoft.com/office/powerpoint/2010/main" val="3122773435"/>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6E5E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EC3B096-0525-4873-9771-3A8A75BDCB4C}"/>
              </a:ext>
            </a:extLst>
          </p:cNvPr>
          <p:cNvSpPr>
            <a:spLocks noGrp="1" noChangeArrowheads="1"/>
          </p:cNvSpPr>
          <p:nvPr>
            <p:ph type="title"/>
          </p:nvPr>
        </p:nvSpPr>
        <p:spPr>
          <a:xfrm>
            <a:off x="584200" y="0"/>
            <a:ext cx="8001000" cy="1295425"/>
          </a:xfrm>
        </p:spPr>
        <p:txBody>
          <a:bodyPr>
            <a:noAutofit/>
          </a:bodyPr>
          <a:lstStyle/>
          <a:p>
            <a:pPr algn="ctr" eaLnBrk="1" fontAlgn="auto" hangingPunct="1">
              <a:spcAft>
                <a:spcPts val="0"/>
              </a:spcAft>
              <a:defRPr/>
            </a:pPr>
            <a:r>
              <a:rPr lang="en-US" altLang="en-US" sz="2400" dirty="0">
                <a:latin typeface="+mn-lt"/>
              </a:rPr>
              <a:t>Regional Transportation Plan (RTP) workshop &amp; State Transportation Improvement Program (STIP)</a:t>
            </a:r>
          </a:p>
        </p:txBody>
      </p:sp>
      <p:sp>
        <p:nvSpPr>
          <p:cNvPr id="3075" name="Rectangle 3">
            <a:extLst>
              <a:ext uri="{FF2B5EF4-FFF2-40B4-BE49-F238E27FC236}">
                <a16:creationId xmlns:a16="http://schemas.microsoft.com/office/drawing/2014/main" id="{A0523A2D-20A7-493C-8935-C65AABC32EDD}"/>
              </a:ext>
            </a:extLst>
          </p:cNvPr>
          <p:cNvSpPr>
            <a:spLocks noGrp="1" noChangeArrowheads="1"/>
          </p:cNvSpPr>
          <p:nvPr>
            <p:ph idx="1"/>
          </p:nvPr>
        </p:nvSpPr>
        <p:spPr>
          <a:xfrm>
            <a:off x="381000" y="1484784"/>
            <a:ext cx="8407400" cy="5112567"/>
          </a:xfrm>
        </p:spPr>
        <p:txBody>
          <a:bodyPr>
            <a:normAutofit/>
          </a:bodyPr>
          <a:lstStyle/>
          <a:p>
            <a:pPr marL="0" indent="4763" eaLnBrk="1" fontAlgn="auto" hangingPunct="1">
              <a:spcBef>
                <a:spcPct val="0"/>
              </a:spcBef>
              <a:spcAft>
                <a:spcPts val="0"/>
              </a:spcAft>
              <a:buFont typeface="Wingdings" pitchFamily="2" charset="2"/>
              <a:buNone/>
              <a:defRPr/>
            </a:pPr>
            <a:r>
              <a:rPr lang="en-US" altLang="en-US" b="1" dirty="0"/>
              <a:t>Community outreach / input on</a:t>
            </a:r>
          </a:p>
          <a:p>
            <a:pPr marL="0" indent="4763" eaLnBrk="1" fontAlgn="auto" hangingPunct="1">
              <a:spcBef>
                <a:spcPct val="0"/>
              </a:spcBef>
              <a:spcAft>
                <a:spcPts val="0"/>
              </a:spcAft>
              <a:buFont typeface="Wingdings" pitchFamily="2" charset="2"/>
              <a:buNone/>
              <a:defRPr/>
            </a:pPr>
            <a:endParaRPr lang="en-US" altLang="en-US" sz="2400" dirty="0">
              <a:solidFill>
                <a:srgbClr val="3366CC"/>
              </a:solidFill>
            </a:endParaRPr>
          </a:p>
          <a:p>
            <a:pPr marL="457200" indent="-457200">
              <a:spcBef>
                <a:spcPct val="0"/>
              </a:spcBef>
              <a:buFont typeface="+mj-lt"/>
              <a:buAutoNum type="arabicPeriod"/>
              <a:defRPr/>
            </a:pPr>
            <a:r>
              <a:rPr lang="en-US" altLang="en-US" sz="2400" dirty="0">
                <a:solidFill>
                  <a:srgbClr val="3366CC"/>
                </a:solidFill>
              </a:rPr>
              <a:t>Regional Transportation Plan or RTP which p</a:t>
            </a:r>
            <a:r>
              <a:rPr lang="en-US" sz="2400" dirty="0">
                <a:solidFill>
                  <a:srgbClr val="3366CC"/>
                </a:solidFill>
              </a:rPr>
              <a:t>rovides a vision of Mono County’s regional transportation goals, policies, objectives and strategies for staff and decision makers (Board of Supervisors, Planning Commission, and or Local Transportation Commission).  This is the policy document for transportation which is also the Circulation Element of the General Plan.  </a:t>
            </a:r>
          </a:p>
          <a:p>
            <a:pPr marL="457200" indent="-457200" eaLnBrk="1" fontAlgn="auto" hangingPunct="1">
              <a:spcBef>
                <a:spcPct val="0"/>
              </a:spcBef>
              <a:spcAft>
                <a:spcPts val="0"/>
              </a:spcAft>
              <a:buFont typeface="+mj-lt"/>
              <a:buAutoNum type="arabicPeriod"/>
              <a:defRPr/>
            </a:pPr>
            <a:endParaRPr lang="en-US" altLang="en-US" sz="2400" dirty="0">
              <a:solidFill>
                <a:srgbClr val="3366CC"/>
              </a:solidFill>
            </a:endParaRPr>
          </a:p>
          <a:p>
            <a:pPr marL="457200" indent="-457200" eaLnBrk="1" fontAlgn="auto" hangingPunct="1">
              <a:spcBef>
                <a:spcPct val="0"/>
              </a:spcBef>
              <a:spcAft>
                <a:spcPts val="0"/>
              </a:spcAft>
              <a:buFont typeface="+mj-lt"/>
              <a:buAutoNum type="arabicPeriod"/>
              <a:defRPr/>
            </a:pPr>
            <a:endParaRPr lang="en-US" altLang="en-US" sz="2400" dirty="0">
              <a:solidFill>
                <a:srgbClr val="3366CC"/>
              </a:solidFill>
            </a:endParaRPr>
          </a:p>
          <a:p>
            <a:pPr marL="457200" indent="-457200" eaLnBrk="1" fontAlgn="auto" hangingPunct="1">
              <a:spcBef>
                <a:spcPct val="0"/>
              </a:spcBef>
              <a:spcAft>
                <a:spcPts val="0"/>
              </a:spcAft>
              <a:buFont typeface="+mj-lt"/>
              <a:buAutoNum type="arabicPeriod"/>
              <a:defRPr/>
            </a:pPr>
            <a:r>
              <a:rPr lang="en-US" altLang="en-US" sz="2400" dirty="0">
                <a:solidFill>
                  <a:srgbClr val="3366CC"/>
                </a:solidFill>
              </a:rPr>
              <a:t>State Transportation Improvement Program or STIP is a funding program to help implement and advance goals, policies, objectives, and or strategies of the RTP / Circulation Element.</a:t>
            </a:r>
          </a:p>
          <a:p>
            <a:pPr marL="342900" indent="-342900" eaLnBrk="1" fontAlgn="auto" hangingPunct="1">
              <a:spcBef>
                <a:spcPct val="0"/>
              </a:spcBef>
              <a:spcAft>
                <a:spcPts val="0"/>
              </a:spcAft>
              <a:buFont typeface="+mj-lt"/>
              <a:buAutoNum type="arabicPeriod"/>
              <a:defRPr/>
            </a:pPr>
            <a:endParaRPr lang="en-US" altLang="en-US" sz="2400" dirty="0">
              <a:solidFill>
                <a:schemeClr val="accent6">
                  <a:lumMod val="75000"/>
                </a:schemeClr>
              </a:solidFill>
            </a:endParaRPr>
          </a:p>
          <a:p>
            <a:pPr marL="0" indent="4763" eaLnBrk="1" fontAlgn="auto" hangingPunct="1">
              <a:spcBef>
                <a:spcPct val="0"/>
              </a:spcBef>
              <a:spcAft>
                <a:spcPts val="0"/>
              </a:spcAft>
              <a:buFont typeface="Wingdings" pitchFamily="2" charset="2"/>
              <a:buNone/>
              <a:defRPr/>
            </a:pP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sz="2100"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sz="2100" b="1" dirty="0">
              <a:solidFill>
                <a:srgbClr val="0066CC"/>
              </a:solidFill>
            </a:endParaRPr>
          </a:p>
          <a:p>
            <a:pPr marL="0" indent="4763" eaLnBrk="1" fontAlgn="auto" hangingPunct="1">
              <a:spcBef>
                <a:spcPct val="0"/>
              </a:spcBef>
              <a:spcAft>
                <a:spcPts val="0"/>
              </a:spcAft>
              <a:buFont typeface="Wingdings" pitchFamily="2" charset="2"/>
              <a:buNone/>
              <a:defRPr/>
            </a:pPr>
            <a:endParaRPr lang="en-US" altLang="en-US" sz="2100" b="1" dirty="0"/>
          </a:p>
          <a:p>
            <a:pPr marL="0" indent="4763" eaLnBrk="1" fontAlgn="auto" hangingPunct="1">
              <a:spcBef>
                <a:spcPct val="0"/>
              </a:spcBef>
              <a:spcAft>
                <a:spcPts val="0"/>
              </a:spcAft>
              <a:buFont typeface="Wingdings" pitchFamily="2" charset="2"/>
              <a:buNone/>
              <a:defRPr/>
            </a:pPr>
            <a:endParaRPr lang="en-US" altLang="en-US" sz="3400" b="1" dirty="0"/>
          </a:p>
          <a:p>
            <a:pPr marL="0" indent="4763" eaLnBrk="1" fontAlgn="auto" hangingPunct="1">
              <a:spcBef>
                <a:spcPct val="0"/>
              </a:spcBef>
              <a:spcAft>
                <a:spcPts val="0"/>
              </a:spcAft>
              <a:buFont typeface="Wingdings" pitchFamily="2" charset="2"/>
              <a:buNone/>
              <a:defRPr/>
            </a:pPr>
            <a:endParaRPr lang="en-US" altLang="en-US" sz="3400" b="1" dirty="0"/>
          </a:p>
        </p:txBody>
      </p:sp>
    </p:spTree>
    <p:extLst>
      <p:ext uri="{BB962C8B-B14F-4D97-AF65-F5344CB8AC3E}">
        <p14:creationId xmlns:p14="http://schemas.microsoft.com/office/powerpoint/2010/main" val="134751809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D33A6D9-A434-4509-B1E8-12E95D6AA1E3}"/>
              </a:ext>
            </a:extLst>
          </p:cNvPr>
          <p:cNvSpPr>
            <a:spLocks noGrp="1" noChangeArrowheads="1"/>
          </p:cNvSpPr>
          <p:nvPr>
            <p:ph type="title"/>
          </p:nvPr>
        </p:nvSpPr>
        <p:spPr>
          <a:xfrm>
            <a:off x="574675" y="304800"/>
            <a:ext cx="8001000" cy="892175"/>
          </a:xfrm>
        </p:spPr>
        <p:txBody>
          <a:bodyPr>
            <a:normAutofit/>
          </a:bodyPr>
          <a:lstStyle/>
          <a:p>
            <a:pPr eaLnBrk="1" fontAlgn="auto" hangingPunct="1">
              <a:spcAft>
                <a:spcPts val="0"/>
              </a:spcAft>
              <a:defRPr/>
            </a:pPr>
            <a:r>
              <a:rPr lang="en-US" altLang="en-US" sz="2400" dirty="0">
                <a:latin typeface="+mn-lt"/>
              </a:rPr>
              <a:t>Regional Transportation Plan (RTP) / Circulation Element</a:t>
            </a:r>
          </a:p>
        </p:txBody>
      </p:sp>
      <p:sp>
        <p:nvSpPr>
          <p:cNvPr id="8195" name="Rectangle 3">
            <a:extLst>
              <a:ext uri="{FF2B5EF4-FFF2-40B4-BE49-F238E27FC236}">
                <a16:creationId xmlns:a16="http://schemas.microsoft.com/office/drawing/2014/main" id="{0A0AF6E9-E4E0-4D7F-BD3C-18FB9AE8CFC5}"/>
              </a:ext>
            </a:extLst>
          </p:cNvPr>
          <p:cNvSpPr>
            <a:spLocks noGrp="1" noChangeArrowheads="1"/>
          </p:cNvSpPr>
          <p:nvPr>
            <p:ph type="body" sz="half" idx="1"/>
          </p:nvPr>
        </p:nvSpPr>
        <p:spPr>
          <a:xfrm>
            <a:off x="573931" y="1295400"/>
            <a:ext cx="3644900" cy="4941912"/>
          </a:xfrm>
        </p:spPr>
        <p:txBody>
          <a:bodyPr>
            <a:noAutofit/>
          </a:bodyPr>
          <a:lstStyle/>
          <a:p>
            <a:pPr marL="274320" eaLnBrk="1" fontAlgn="auto" hangingPunct="1">
              <a:spcAft>
                <a:spcPts val="0"/>
              </a:spcAft>
              <a:buFont typeface="Wingdings" pitchFamily="2" charset="2"/>
              <a:buNone/>
              <a:defRPr/>
            </a:pPr>
            <a:r>
              <a:rPr lang="en-US" altLang="en-US" dirty="0">
                <a:solidFill>
                  <a:srgbClr val="3366CC"/>
                </a:solidFill>
              </a:rPr>
              <a:t>6) Action Element</a:t>
            </a:r>
          </a:p>
          <a:p>
            <a:pPr marL="274320" eaLnBrk="1" fontAlgn="auto" hangingPunct="1">
              <a:spcAft>
                <a:spcPts val="0"/>
              </a:spcAft>
              <a:buFont typeface="Wingdings" pitchFamily="2" charset="2"/>
              <a:buNone/>
              <a:defRPr/>
            </a:pPr>
            <a:endParaRPr lang="en-US" altLang="en-US" dirty="0">
              <a:solidFill>
                <a:srgbClr val="3366CC"/>
              </a:solidFill>
            </a:endParaRPr>
          </a:p>
          <a:p>
            <a:pPr marL="274320" eaLnBrk="1" fontAlgn="auto" hangingPunct="1">
              <a:spcAft>
                <a:spcPts val="0"/>
              </a:spcAft>
              <a:buFont typeface="Wingdings" pitchFamily="2" charset="2"/>
              <a:buNone/>
              <a:defRPr/>
            </a:pPr>
            <a:r>
              <a:rPr lang="en-US" altLang="en-US" dirty="0">
                <a:solidFill>
                  <a:srgbClr val="00CC00"/>
                </a:solidFill>
              </a:rPr>
              <a:t>	</a:t>
            </a:r>
            <a:r>
              <a:rPr lang="en-US" altLang="en-US" dirty="0">
                <a:solidFill>
                  <a:schemeClr val="accent5">
                    <a:lumMod val="75000"/>
                  </a:schemeClr>
                </a:solidFill>
              </a:rPr>
              <a:t>2024 Regional Transportation Improvement Program</a:t>
            </a:r>
          </a:p>
          <a:p>
            <a:pPr marL="274320" eaLnBrk="1" fontAlgn="auto" hangingPunct="1">
              <a:spcAft>
                <a:spcPts val="0"/>
              </a:spcAft>
              <a:buFont typeface="Wingdings" pitchFamily="2" charset="2"/>
              <a:buNone/>
              <a:defRPr/>
            </a:pPr>
            <a:endParaRPr lang="en-US" altLang="en-US" dirty="0">
              <a:solidFill>
                <a:srgbClr val="00CC00"/>
              </a:solidFill>
            </a:endParaRPr>
          </a:p>
          <a:p>
            <a:pPr marL="274320" eaLnBrk="1" fontAlgn="auto" hangingPunct="1">
              <a:spcAft>
                <a:spcPts val="0"/>
              </a:spcAft>
              <a:buFont typeface="Wingdings" pitchFamily="2" charset="2"/>
              <a:buNone/>
              <a:defRPr/>
            </a:pPr>
            <a:r>
              <a:rPr lang="en-US" altLang="en-US" dirty="0">
                <a:solidFill>
                  <a:srgbClr val="3366CC"/>
                </a:solidFill>
              </a:rPr>
              <a:t>7) Financial Element </a:t>
            </a:r>
          </a:p>
          <a:p>
            <a:pPr marL="274320" eaLnBrk="1" fontAlgn="auto" hangingPunct="1">
              <a:spcAft>
                <a:spcPts val="0"/>
              </a:spcAft>
              <a:buFont typeface="Wingdings" pitchFamily="2" charset="2"/>
              <a:buNone/>
              <a:defRPr/>
            </a:pPr>
            <a:r>
              <a:rPr lang="en-US" altLang="en-US" dirty="0">
                <a:solidFill>
                  <a:schemeClr val="accent5">
                    <a:lumMod val="75000"/>
                  </a:schemeClr>
                </a:solidFill>
              </a:rPr>
              <a:t>	2024 RTIP, data updates (tables), other technical changes</a:t>
            </a:r>
          </a:p>
          <a:p>
            <a:pPr marL="274320" eaLnBrk="1" fontAlgn="auto" hangingPunct="1">
              <a:spcAft>
                <a:spcPts val="0"/>
              </a:spcAft>
              <a:buFont typeface="Wingdings" pitchFamily="2" charset="2"/>
              <a:buNone/>
              <a:defRPr/>
            </a:pPr>
            <a:endParaRPr lang="en-US" altLang="en-US" dirty="0">
              <a:solidFill>
                <a:schemeClr val="accent5">
                  <a:lumMod val="75000"/>
                </a:schemeClr>
              </a:solidFill>
            </a:endParaRPr>
          </a:p>
          <a:p>
            <a:pPr marL="274320">
              <a:buNone/>
              <a:defRPr/>
            </a:pPr>
            <a:endParaRPr lang="en-US" altLang="en-US" sz="2400" dirty="0">
              <a:solidFill>
                <a:srgbClr val="3366CC"/>
              </a:solidFill>
            </a:endParaRPr>
          </a:p>
          <a:p>
            <a:pPr marL="119063" indent="-17463">
              <a:buNone/>
              <a:defRPr/>
            </a:pPr>
            <a:r>
              <a:rPr lang="en-US" altLang="en-US" sz="2400" dirty="0">
                <a:solidFill>
                  <a:srgbClr val="3366CC"/>
                </a:solidFill>
              </a:rPr>
              <a:t>Comments/Questions on RTP?</a:t>
            </a:r>
          </a:p>
          <a:p>
            <a:pPr marL="274320" eaLnBrk="1" fontAlgn="auto" hangingPunct="1">
              <a:spcAft>
                <a:spcPts val="0"/>
              </a:spcAft>
              <a:buFont typeface="Wingdings" pitchFamily="2" charset="2"/>
              <a:buNone/>
              <a:defRPr/>
            </a:pPr>
            <a:endParaRPr lang="en-US" altLang="en-US" dirty="0">
              <a:solidFill>
                <a:schemeClr val="accent5">
                  <a:lumMod val="75000"/>
                </a:schemeClr>
              </a:solidFill>
            </a:endParaRPr>
          </a:p>
        </p:txBody>
      </p:sp>
      <p:pic>
        <p:nvPicPr>
          <p:cNvPr id="16389" name="Content Placeholder 3">
            <a:extLst>
              <a:ext uri="{FF2B5EF4-FFF2-40B4-BE49-F238E27FC236}">
                <a16:creationId xmlns:a16="http://schemas.microsoft.com/office/drawing/2014/main" id="{80B961F1-036A-2A42-5DC5-47862D8AA13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92080" y="1194406"/>
            <a:ext cx="3698339" cy="2466454"/>
          </a:xfrm>
        </p:spPr>
      </p:pic>
      <p:sp>
        <p:nvSpPr>
          <p:cNvPr id="16388" name="Text Box 4">
            <a:extLst>
              <a:ext uri="{FF2B5EF4-FFF2-40B4-BE49-F238E27FC236}">
                <a16:creationId xmlns:a16="http://schemas.microsoft.com/office/drawing/2014/main" id="{2BA43563-6314-E0CD-7209-011B02AF7670}"/>
              </a:ext>
            </a:extLst>
          </p:cNvPr>
          <p:cNvSpPr txBox="1">
            <a:spLocks noChangeArrowheads="1"/>
          </p:cNvSpPr>
          <p:nvPr/>
        </p:nvSpPr>
        <p:spPr bwMode="auto">
          <a:xfrm>
            <a:off x="1258888" y="3500438"/>
            <a:ext cx="4681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endParaRPr lang="en-US" altLang="en-US"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6E5E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EC3B096-0525-4873-9771-3A8A75BDCB4C}"/>
              </a:ext>
            </a:extLst>
          </p:cNvPr>
          <p:cNvSpPr>
            <a:spLocks noGrp="1" noChangeArrowheads="1"/>
          </p:cNvSpPr>
          <p:nvPr>
            <p:ph type="title"/>
          </p:nvPr>
        </p:nvSpPr>
        <p:spPr>
          <a:xfrm>
            <a:off x="584200" y="1"/>
            <a:ext cx="8001000" cy="980728"/>
          </a:xfrm>
        </p:spPr>
        <p:txBody>
          <a:bodyPr>
            <a:noAutofit/>
          </a:bodyPr>
          <a:lstStyle/>
          <a:p>
            <a:pPr algn="ctr" eaLnBrk="1" fontAlgn="auto" hangingPunct="1">
              <a:spcAft>
                <a:spcPts val="0"/>
              </a:spcAft>
              <a:defRPr/>
            </a:pPr>
            <a:r>
              <a:rPr lang="en-US" altLang="en-US" sz="2400" dirty="0">
                <a:latin typeface="+mn-lt"/>
              </a:rPr>
              <a:t>Regional Transportation Plan (RTP) / Circulation Element</a:t>
            </a:r>
          </a:p>
        </p:txBody>
      </p:sp>
      <p:sp>
        <p:nvSpPr>
          <p:cNvPr id="3075" name="Rectangle 3">
            <a:extLst>
              <a:ext uri="{FF2B5EF4-FFF2-40B4-BE49-F238E27FC236}">
                <a16:creationId xmlns:a16="http://schemas.microsoft.com/office/drawing/2014/main" id="{A0523A2D-20A7-493C-8935-C65AABC32EDD}"/>
              </a:ext>
            </a:extLst>
          </p:cNvPr>
          <p:cNvSpPr>
            <a:spLocks noGrp="1" noChangeArrowheads="1"/>
          </p:cNvSpPr>
          <p:nvPr>
            <p:ph idx="1"/>
          </p:nvPr>
        </p:nvSpPr>
        <p:spPr>
          <a:xfrm>
            <a:off x="368300" y="1196752"/>
            <a:ext cx="8407400" cy="5328592"/>
          </a:xfrm>
        </p:spPr>
        <p:txBody>
          <a:bodyPr>
            <a:normAutofit/>
          </a:bodyPr>
          <a:lstStyle/>
          <a:p>
            <a:pPr marL="44450" indent="0" eaLnBrk="1" hangingPunct="1">
              <a:buFont typeface="Wingdings 2" panose="05020102010507070707" pitchFamily="18" charset="2"/>
              <a:buNone/>
              <a:defRPr/>
            </a:pPr>
            <a:r>
              <a:rPr lang="en-US" b="1" dirty="0"/>
              <a:t>Overview and Purpose of the Regional Transportation Plan</a:t>
            </a:r>
            <a:endParaRPr lang="en-US" dirty="0"/>
          </a:p>
          <a:p>
            <a:pPr eaLnBrk="1" hangingPunct="1">
              <a:defRPr/>
            </a:pPr>
            <a:r>
              <a:rPr lang="en-US" dirty="0">
                <a:solidFill>
                  <a:srgbClr val="0070C0"/>
                </a:solidFill>
              </a:rPr>
              <a:t>Provide a clear vision of the regional transportation goals, policies, objectives and strategies for the Regional Transportation Planning Agencies (RTPAs)</a:t>
            </a:r>
          </a:p>
          <a:p>
            <a:pPr eaLnBrk="1" hangingPunct="1">
              <a:defRPr/>
            </a:pPr>
            <a:r>
              <a:rPr lang="en-US" dirty="0">
                <a:solidFill>
                  <a:srgbClr val="0070C0"/>
                </a:solidFill>
              </a:rPr>
              <a:t>Provide an assessment of the current modes of transportation and the potential of new travel options within the region.  </a:t>
            </a:r>
          </a:p>
          <a:p>
            <a:pPr eaLnBrk="1" hangingPunct="1">
              <a:defRPr/>
            </a:pPr>
            <a:r>
              <a:rPr lang="en-US" dirty="0">
                <a:solidFill>
                  <a:srgbClr val="0070C0"/>
                </a:solidFill>
              </a:rPr>
              <a:t>Identify and document specific actions necessary to address the region’s mobility and accessibility needs.</a:t>
            </a:r>
          </a:p>
          <a:p>
            <a:pPr eaLnBrk="1" hangingPunct="1">
              <a:defRPr/>
            </a:pPr>
            <a:r>
              <a:rPr lang="en-US" dirty="0">
                <a:solidFill>
                  <a:srgbClr val="0070C0"/>
                </a:solidFill>
              </a:rPr>
              <a:t>For Mono Co, serves two purposes as required by state law – Regional Transportation Planning Agency (RTPA or LTC) and the circulation element of the General Plan – one document for both</a:t>
            </a:r>
          </a:p>
          <a:p>
            <a:pPr eaLnBrk="1" hangingPunct="1">
              <a:defRPr/>
            </a:pPr>
            <a:r>
              <a:rPr lang="en-US" dirty="0">
                <a:solidFill>
                  <a:srgbClr val="0070C0"/>
                </a:solidFill>
              </a:rPr>
              <a:t>RTP is linked with TOML &amp; Mono Co Housing Elements</a:t>
            </a:r>
          </a:p>
          <a:p>
            <a:pPr eaLnBrk="1" hangingPunct="1">
              <a:defRPr/>
            </a:pPr>
            <a:r>
              <a:rPr lang="en-US" dirty="0">
                <a:solidFill>
                  <a:srgbClr val="0070C0"/>
                </a:solidFill>
              </a:rPr>
              <a:t>Reasons for this update are minor changes in RTP guidelines, technical changes to funding tables in the RTP, and adoption of the 2024 STIP</a:t>
            </a: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sz="1700" dirty="0">
              <a:solidFill>
                <a:schemeClr val="accent6">
                  <a:lumMod val="75000"/>
                </a:schemeClr>
              </a:solidFill>
            </a:endParaRPr>
          </a:p>
          <a:p>
            <a:pPr marL="0" indent="4763" eaLnBrk="1" fontAlgn="auto" hangingPunct="1">
              <a:spcBef>
                <a:spcPct val="0"/>
              </a:spcBef>
              <a:spcAft>
                <a:spcPts val="0"/>
              </a:spcAft>
              <a:buFont typeface="Wingdings" pitchFamily="2" charset="2"/>
              <a:buNone/>
              <a:defRPr/>
            </a:pP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sz="2100" dirty="0">
              <a:solidFill>
                <a:srgbClr val="3366CC"/>
              </a:solidFill>
            </a:endParaRPr>
          </a:p>
          <a:p>
            <a:pPr marL="0" indent="4763" eaLnBrk="1" fontAlgn="auto" hangingPunct="1">
              <a:spcBef>
                <a:spcPct val="0"/>
              </a:spcBef>
              <a:spcAft>
                <a:spcPts val="0"/>
              </a:spcAft>
              <a:buFont typeface="Wingdings" pitchFamily="2" charset="2"/>
              <a:buNone/>
              <a:defRPr/>
            </a:pPr>
            <a:endParaRPr lang="en-US" altLang="en-US" sz="2100" b="1" dirty="0">
              <a:solidFill>
                <a:srgbClr val="0066CC"/>
              </a:solidFill>
            </a:endParaRPr>
          </a:p>
          <a:p>
            <a:pPr marL="0" indent="4763" eaLnBrk="1" fontAlgn="auto" hangingPunct="1">
              <a:spcBef>
                <a:spcPct val="0"/>
              </a:spcBef>
              <a:spcAft>
                <a:spcPts val="0"/>
              </a:spcAft>
              <a:buFont typeface="Wingdings" pitchFamily="2" charset="2"/>
              <a:buNone/>
              <a:defRPr/>
            </a:pPr>
            <a:endParaRPr lang="en-US" altLang="en-US" sz="2100" b="1" dirty="0"/>
          </a:p>
          <a:p>
            <a:pPr marL="0" indent="4763" eaLnBrk="1" fontAlgn="auto" hangingPunct="1">
              <a:spcBef>
                <a:spcPct val="0"/>
              </a:spcBef>
              <a:spcAft>
                <a:spcPts val="0"/>
              </a:spcAft>
              <a:buFont typeface="Wingdings" pitchFamily="2" charset="2"/>
              <a:buNone/>
              <a:defRPr/>
            </a:pPr>
            <a:endParaRPr lang="en-US" altLang="en-US" sz="3400" b="1" dirty="0"/>
          </a:p>
          <a:p>
            <a:pPr marL="0" indent="4763" eaLnBrk="1" fontAlgn="auto" hangingPunct="1">
              <a:spcBef>
                <a:spcPct val="0"/>
              </a:spcBef>
              <a:spcAft>
                <a:spcPts val="0"/>
              </a:spcAft>
              <a:buFont typeface="Wingdings" pitchFamily="2" charset="2"/>
              <a:buNone/>
              <a:defRPr/>
            </a:pPr>
            <a:endParaRPr lang="en-US" altLang="en-US" sz="3400" b="1"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38C1E9B-7867-4E53-AF8F-48EC5CE845EC}"/>
              </a:ext>
            </a:extLst>
          </p:cNvPr>
          <p:cNvSpPr>
            <a:spLocks noGrp="1" noChangeArrowheads="1"/>
          </p:cNvSpPr>
          <p:nvPr>
            <p:ph type="title"/>
          </p:nvPr>
        </p:nvSpPr>
        <p:spPr>
          <a:xfrm>
            <a:off x="574675" y="304800"/>
            <a:ext cx="8001000" cy="820738"/>
          </a:xfrm>
        </p:spPr>
        <p:txBody>
          <a:bodyPr>
            <a:normAutofit/>
          </a:bodyPr>
          <a:lstStyle/>
          <a:p>
            <a:pPr eaLnBrk="1" fontAlgn="auto" hangingPunct="1">
              <a:spcAft>
                <a:spcPts val="0"/>
              </a:spcAft>
              <a:defRPr/>
            </a:pPr>
            <a:r>
              <a:rPr lang="en-US" altLang="en-US" sz="2400" dirty="0">
                <a:latin typeface="+mn-lt"/>
              </a:rPr>
              <a:t>Regional Transportation Plan (RTP) / Circulation Element</a:t>
            </a:r>
          </a:p>
        </p:txBody>
      </p:sp>
      <p:sp>
        <p:nvSpPr>
          <p:cNvPr id="5123" name="Rectangle 3">
            <a:extLst>
              <a:ext uri="{FF2B5EF4-FFF2-40B4-BE49-F238E27FC236}">
                <a16:creationId xmlns:a16="http://schemas.microsoft.com/office/drawing/2014/main" id="{05F4F57B-7A30-48BC-8364-4B2AB6DF6084}"/>
              </a:ext>
            </a:extLst>
          </p:cNvPr>
          <p:cNvSpPr>
            <a:spLocks noGrp="1" noChangeArrowheads="1"/>
          </p:cNvSpPr>
          <p:nvPr>
            <p:ph type="body" sz="half" idx="1"/>
          </p:nvPr>
        </p:nvSpPr>
        <p:spPr>
          <a:xfrm>
            <a:off x="323528" y="1268761"/>
            <a:ext cx="4536504" cy="4751040"/>
          </a:xfrm>
        </p:spPr>
        <p:txBody>
          <a:bodyPr/>
          <a:lstStyle/>
          <a:p>
            <a:pPr marL="0" indent="0" eaLnBrk="1" fontAlgn="auto" hangingPunct="1">
              <a:spcAft>
                <a:spcPts val="0"/>
              </a:spcAft>
              <a:buFont typeface="Wingdings" pitchFamily="2" charset="2"/>
              <a:buNone/>
              <a:defRPr/>
            </a:pPr>
            <a:r>
              <a:rPr lang="en-US" altLang="en-US" sz="2000" b="1" dirty="0"/>
              <a:t>Regional Transportation Plan – Elements</a:t>
            </a:r>
          </a:p>
          <a:p>
            <a:pPr marL="0" indent="0" eaLnBrk="1" fontAlgn="auto" hangingPunct="1">
              <a:spcAft>
                <a:spcPts val="0"/>
              </a:spcAft>
              <a:buFont typeface="Wingdings" pitchFamily="2" charset="2"/>
              <a:buNone/>
              <a:defRPr/>
            </a:pPr>
            <a:endParaRPr lang="en-US" altLang="en-US" sz="1000" b="1" dirty="0"/>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1) Planning Process</a:t>
            </a:r>
            <a:endParaRPr lang="en-US" altLang="en-US" sz="2000" dirty="0">
              <a:solidFill>
                <a:schemeClr val="accent5">
                  <a:lumMod val="75000"/>
                </a:schemeClr>
              </a:solidFill>
            </a:endParaRPr>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2) Existing Transportation Network</a:t>
            </a:r>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3) Needs Assessment</a:t>
            </a:r>
            <a:endParaRPr lang="en-US" altLang="en-US" sz="2000" dirty="0">
              <a:solidFill>
                <a:schemeClr val="accent5">
                  <a:lumMod val="75000"/>
                </a:schemeClr>
              </a:solidFill>
            </a:endParaRPr>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4) Regional Policy Element - focus</a:t>
            </a:r>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5) Community Policy Element  - focus</a:t>
            </a:r>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6) Action Element</a:t>
            </a:r>
          </a:p>
          <a:p>
            <a:pPr marL="0" indent="0" eaLnBrk="1" fontAlgn="auto" hangingPunct="1">
              <a:lnSpc>
                <a:spcPct val="150000"/>
              </a:lnSpc>
              <a:spcBef>
                <a:spcPts val="0"/>
              </a:spcBef>
              <a:spcAft>
                <a:spcPts val="0"/>
              </a:spcAft>
              <a:buFont typeface="Wingdings" pitchFamily="2" charset="2"/>
              <a:buNone/>
              <a:defRPr/>
            </a:pPr>
            <a:r>
              <a:rPr lang="en-US" altLang="en-US" sz="2000" dirty="0">
                <a:solidFill>
                  <a:srgbClr val="3366CC"/>
                </a:solidFill>
              </a:rPr>
              <a:t>7) Financial Element </a:t>
            </a:r>
            <a:endParaRPr lang="en-US" altLang="en-US" sz="2000" dirty="0">
              <a:solidFill>
                <a:schemeClr val="accent5">
                  <a:lumMod val="75000"/>
                </a:schemeClr>
              </a:solidFill>
            </a:endParaRPr>
          </a:p>
        </p:txBody>
      </p:sp>
      <p:pic>
        <p:nvPicPr>
          <p:cNvPr id="13316" name="Content Placeholder 3">
            <a:extLst>
              <a:ext uri="{FF2B5EF4-FFF2-40B4-BE49-F238E27FC236}">
                <a16:creationId xmlns:a16="http://schemas.microsoft.com/office/drawing/2014/main" id="{20CFCCA3-64A5-51D6-9676-DD1974A370C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005907" y="1752600"/>
            <a:ext cx="3199361" cy="4267200"/>
          </a:xfr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6731DBF-B262-4B09-ACC5-35A064CF9540}"/>
              </a:ext>
            </a:extLst>
          </p:cNvPr>
          <p:cNvSpPr>
            <a:spLocks noGrp="1" noChangeArrowheads="1"/>
          </p:cNvSpPr>
          <p:nvPr>
            <p:ph type="title"/>
          </p:nvPr>
        </p:nvSpPr>
        <p:spPr>
          <a:xfrm>
            <a:off x="574675" y="304800"/>
            <a:ext cx="8001000" cy="820738"/>
          </a:xfrm>
        </p:spPr>
        <p:txBody>
          <a:bodyPr>
            <a:normAutofit/>
          </a:bodyPr>
          <a:lstStyle/>
          <a:p>
            <a:pPr eaLnBrk="1" fontAlgn="auto" hangingPunct="1">
              <a:spcAft>
                <a:spcPts val="0"/>
              </a:spcAft>
              <a:defRPr/>
            </a:pPr>
            <a:r>
              <a:rPr lang="en-US" altLang="en-US" sz="2400" dirty="0">
                <a:latin typeface="+mn-lt"/>
              </a:rPr>
              <a:t>Regional Transportation Plan (RTP) / Circulation Element</a:t>
            </a:r>
          </a:p>
        </p:txBody>
      </p:sp>
      <p:sp>
        <p:nvSpPr>
          <p:cNvPr id="6147" name="Rectangle 3">
            <a:extLst>
              <a:ext uri="{FF2B5EF4-FFF2-40B4-BE49-F238E27FC236}">
                <a16:creationId xmlns:a16="http://schemas.microsoft.com/office/drawing/2014/main" id="{127DE87A-5CD9-44BB-A534-AF1E8187F2EF}"/>
              </a:ext>
            </a:extLst>
          </p:cNvPr>
          <p:cNvSpPr>
            <a:spLocks noGrp="1" noChangeArrowheads="1"/>
          </p:cNvSpPr>
          <p:nvPr>
            <p:ph idx="1"/>
          </p:nvPr>
        </p:nvSpPr>
        <p:spPr>
          <a:xfrm>
            <a:off x="395536" y="1196752"/>
            <a:ext cx="8280920" cy="5615830"/>
          </a:xfrm>
        </p:spPr>
        <p:txBody>
          <a:bodyPr>
            <a:normAutofit fontScale="25000" lnSpcReduction="20000"/>
          </a:bodyPr>
          <a:lstStyle/>
          <a:p>
            <a:pPr marL="274320" eaLnBrk="1" fontAlgn="auto" hangingPunct="1">
              <a:lnSpc>
                <a:spcPct val="90000"/>
              </a:lnSpc>
              <a:spcAft>
                <a:spcPts val="0"/>
              </a:spcAft>
              <a:buFont typeface="Wingdings" pitchFamily="2" charset="2"/>
              <a:buNone/>
              <a:defRPr/>
            </a:pPr>
            <a:r>
              <a:rPr lang="en-US" altLang="en-US" sz="7400" dirty="0">
                <a:solidFill>
                  <a:srgbClr val="3366CC"/>
                </a:solidFill>
              </a:rPr>
              <a:t>Chapter 4)  Regional Policy Element – Goals, Policies and Objectives for the following areas:</a:t>
            </a:r>
          </a:p>
          <a:p>
            <a:pPr marL="274320" eaLnBrk="1" fontAlgn="auto" hangingPunct="1">
              <a:lnSpc>
                <a:spcPct val="90000"/>
              </a:lnSpc>
              <a:spcAft>
                <a:spcPts val="0"/>
              </a:spcAft>
              <a:buFont typeface="Wingdings" pitchFamily="2" charset="2"/>
              <a:buNone/>
              <a:defRPr/>
            </a:pPr>
            <a:endParaRPr lang="en-US" altLang="en-US" sz="7400" dirty="0"/>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1600" dirty="0"/>
              <a:t>	</a:t>
            </a:r>
            <a:r>
              <a:rPr lang="en-US" altLang="en-US" sz="8000" dirty="0"/>
              <a:t>Land use issues</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Economic factors</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Resource Efficiency	</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Environmental issues</a:t>
            </a:r>
          </a:p>
          <a:p>
            <a:pPr marL="1143000" lvl="1" indent="0" eaLnBrk="1" fontAlgn="auto" hangingPunct="1">
              <a:lnSpc>
                <a:spcPct val="90000"/>
              </a:lnSpc>
              <a:spcBef>
                <a:spcPts val="500"/>
              </a:spcBef>
              <a:spcAft>
                <a:spcPts val="300"/>
              </a:spcAft>
              <a:buFont typeface="Wingdings" panose="05000000000000000000" pitchFamily="2" charset="2"/>
              <a:buNone/>
              <a:defRPr/>
            </a:pPr>
            <a:r>
              <a:rPr lang="en-US" altLang="en-US" sz="8000" dirty="0"/>
              <a:t>Livable communities	</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Operational Improvements</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Non-motorized transportation (ATP)</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Transit</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Parking</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Aviation</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Plan Consistency</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Public Participation </a:t>
            </a:r>
          </a:p>
          <a:p>
            <a:pPr marL="1143000" lvl="1" indent="-460375" eaLnBrk="1" fontAlgn="auto" hangingPunct="1">
              <a:lnSpc>
                <a:spcPct val="90000"/>
              </a:lnSpc>
              <a:spcBef>
                <a:spcPts val="500"/>
              </a:spcBef>
              <a:spcAft>
                <a:spcPts val="300"/>
              </a:spcAft>
              <a:buFont typeface="Wingdings" panose="05000000000000000000" pitchFamily="2" charset="2"/>
              <a:buNone/>
              <a:defRPr/>
            </a:pPr>
            <a:r>
              <a:rPr lang="en-US" altLang="en-US" sz="8000" dirty="0"/>
              <a:t>	</a:t>
            </a:r>
          </a:p>
          <a:p>
            <a:pPr marL="1143000" lvl="1" indent="0" eaLnBrk="1" fontAlgn="auto" hangingPunct="1">
              <a:lnSpc>
                <a:spcPct val="90000"/>
              </a:lnSpc>
              <a:spcBef>
                <a:spcPts val="500"/>
              </a:spcBef>
              <a:spcAft>
                <a:spcPts val="300"/>
              </a:spcAft>
              <a:buFont typeface="Wingdings" panose="05000000000000000000" pitchFamily="2" charset="2"/>
              <a:buNone/>
              <a:defRPr/>
            </a:pPr>
            <a:r>
              <a:rPr lang="en-US" altLang="en-US" sz="8000" dirty="0"/>
              <a:t>Performance Measures (STIP, Rural Performance Measures, Qualitative vs. Quantitative, Asset Management/SWITRS)</a:t>
            </a:r>
            <a:endParaRPr lang="en-US" altLang="en-US" sz="1800" dirty="0">
              <a:solidFill>
                <a:srgbClr val="00CC00"/>
              </a:solidFill>
            </a:endParaRPr>
          </a:p>
          <a:p>
            <a:pPr marL="962025" lvl="1" indent="-377825" eaLnBrk="1" fontAlgn="auto" hangingPunct="1">
              <a:lnSpc>
                <a:spcPct val="90000"/>
              </a:lnSpc>
              <a:spcAft>
                <a:spcPts val="0"/>
              </a:spcAft>
              <a:buFont typeface="Wingdings" panose="05000000000000000000" pitchFamily="2" charset="2"/>
              <a:buNone/>
              <a:defRPr/>
            </a:pPr>
            <a:endParaRPr lang="en-US" altLang="en-US" dirty="0">
              <a:solidFill>
                <a:srgbClr val="00CC00"/>
              </a:solidFill>
            </a:endParaRPr>
          </a:p>
          <a:p>
            <a:pPr marL="274320" eaLnBrk="1" fontAlgn="auto" hangingPunct="1">
              <a:lnSpc>
                <a:spcPct val="90000"/>
              </a:lnSpc>
              <a:spcAft>
                <a:spcPts val="0"/>
              </a:spcAft>
              <a:defRPr/>
            </a:pPr>
            <a:endParaRPr lang="en-US" altLang="en-US" sz="1800" dirty="0">
              <a:solidFill>
                <a:srgbClr val="00CC00"/>
              </a:solidFill>
            </a:endParaRPr>
          </a:p>
        </p:txBody>
      </p:sp>
      <p:sp>
        <p:nvSpPr>
          <p:cNvPr id="14340" name="Text Box 5">
            <a:extLst>
              <a:ext uri="{FF2B5EF4-FFF2-40B4-BE49-F238E27FC236}">
                <a16:creationId xmlns:a16="http://schemas.microsoft.com/office/drawing/2014/main" id="{BC27D875-A961-52A5-1A4E-B43592A649B7}"/>
              </a:ext>
            </a:extLst>
          </p:cNvPr>
          <p:cNvSpPr txBox="1">
            <a:spLocks noChangeArrowheads="1"/>
          </p:cNvSpPr>
          <p:nvPr/>
        </p:nvSpPr>
        <p:spPr bwMode="auto">
          <a:xfrm>
            <a:off x="1527175" y="7080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dirty="0"/>
          </a:p>
        </p:txBody>
      </p:sp>
      <p:pic>
        <p:nvPicPr>
          <p:cNvPr id="14341" name="Picture 1">
            <a:extLst>
              <a:ext uri="{FF2B5EF4-FFF2-40B4-BE49-F238E27FC236}">
                <a16:creationId xmlns:a16="http://schemas.microsoft.com/office/drawing/2014/main" id="{888CE092-36A6-4FFD-484C-4D60E11094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241450"/>
            <a:ext cx="3168502" cy="237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F6AE1FD-2C2B-4D04-816C-C16C0F1C5726}"/>
              </a:ext>
            </a:extLst>
          </p:cNvPr>
          <p:cNvSpPr>
            <a:spLocks noGrp="1" noChangeArrowheads="1"/>
          </p:cNvSpPr>
          <p:nvPr>
            <p:ph type="title"/>
          </p:nvPr>
        </p:nvSpPr>
        <p:spPr>
          <a:xfrm>
            <a:off x="571500" y="116632"/>
            <a:ext cx="8001000" cy="408867"/>
          </a:xfrm>
        </p:spPr>
        <p:txBody>
          <a:bodyPr>
            <a:normAutofit fontScale="90000"/>
          </a:bodyPr>
          <a:lstStyle/>
          <a:p>
            <a:pPr algn="ctr" eaLnBrk="1" fontAlgn="auto" hangingPunct="1">
              <a:spcAft>
                <a:spcPts val="0"/>
              </a:spcAft>
              <a:defRPr/>
            </a:pPr>
            <a:r>
              <a:rPr lang="en-US" altLang="en-US" sz="2400" dirty="0">
                <a:latin typeface="+mn-lt"/>
              </a:rPr>
              <a:t>Regional Transportation Plan (RTP) / Circulation Element</a:t>
            </a:r>
          </a:p>
        </p:txBody>
      </p:sp>
      <p:sp>
        <p:nvSpPr>
          <p:cNvPr id="7171" name="Rectangle 3">
            <a:extLst>
              <a:ext uri="{FF2B5EF4-FFF2-40B4-BE49-F238E27FC236}">
                <a16:creationId xmlns:a16="http://schemas.microsoft.com/office/drawing/2014/main" id="{43A8EE9D-71CB-4A37-A389-9289873209A2}"/>
              </a:ext>
            </a:extLst>
          </p:cNvPr>
          <p:cNvSpPr>
            <a:spLocks noGrp="1" noChangeArrowheads="1"/>
          </p:cNvSpPr>
          <p:nvPr>
            <p:ph idx="1"/>
          </p:nvPr>
        </p:nvSpPr>
        <p:spPr>
          <a:xfrm>
            <a:off x="33714" y="525499"/>
            <a:ext cx="9144000" cy="6431893"/>
          </a:xfrm>
        </p:spPr>
        <p:txBody>
          <a:bodyPr>
            <a:noAutofit/>
          </a:bodyPr>
          <a:lstStyle/>
          <a:p>
            <a:pPr marL="0" marR="0" indent="0">
              <a:lnSpc>
                <a:spcPct val="170000"/>
              </a:lnSpc>
              <a:spcBef>
                <a:spcPts val="0"/>
              </a:spcBef>
              <a:spcAft>
                <a:spcPts val="0"/>
              </a:spcAft>
              <a:buNone/>
            </a:pPr>
            <a:r>
              <a:rPr lang="en-US" altLang="en-US" sz="1400" b="1" dirty="0">
                <a:solidFill>
                  <a:srgbClr val="3366CC"/>
                </a:solidFill>
              </a:rPr>
              <a:t>Community Policies - Bridgeport Valley</a:t>
            </a:r>
            <a:endParaRPr lang="en-US" sz="5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indent="0">
              <a:lnSpc>
                <a:spcPct val="170000"/>
              </a:lnSpc>
              <a:spcBef>
                <a:spcPts val="0"/>
              </a:spcBef>
              <a:spcAft>
                <a:spcPts val="0"/>
              </a:spcAft>
              <a:buNone/>
            </a:pPr>
            <a:r>
              <a:rPr lang="en-US" sz="1400" b="1" dirty="0">
                <a:solidFill>
                  <a:srgbClr val="C00000"/>
                </a:solidFill>
                <a:effectLst/>
                <a:latin typeface="Trebuchet MS" panose="020B0603020202020204" pitchFamily="34" charset="0"/>
                <a:ea typeface="Calibri" panose="020F0502020204030204" pitchFamily="34" charset="0"/>
                <a:cs typeface="Calibri" panose="020F0502020204030204" pitchFamily="34" charset="0"/>
              </a:rPr>
              <a:t>Goal: </a:t>
            </a:r>
          </a:p>
          <a:p>
            <a:pPr marL="0" marR="0" indent="0">
              <a:lnSpc>
                <a:spcPct val="170000"/>
              </a:lnSpc>
              <a:spcBef>
                <a:spcPts val="0"/>
              </a:spcBef>
              <a:spcAft>
                <a:spcPts val="0"/>
              </a:spcAft>
              <a:buNone/>
            </a:pPr>
            <a:r>
              <a:rPr lang="en-US" sz="16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Provide and maintain a safe and efficient transportation system in the Valley while retaining </a:t>
            </a:r>
          </a:p>
          <a:p>
            <a:pPr marL="0" marR="0" indent="0">
              <a:lnSpc>
                <a:spcPct val="170000"/>
              </a:lnSpc>
              <a:spcBef>
                <a:spcPts val="0"/>
              </a:spcBef>
              <a:spcAft>
                <a:spcPts val="0"/>
              </a:spcAft>
              <a:buNone/>
            </a:pPr>
            <a:r>
              <a:rPr lang="en-US" sz="16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the rural qualities of the area and supporting a vibrant local Main Street.</a:t>
            </a:r>
          </a:p>
          <a:p>
            <a:pPr marL="0" marR="0" indent="0">
              <a:lnSpc>
                <a:spcPct val="170000"/>
              </a:lnSpc>
              <a:spcBef>
                <a:spcPts val="0"/>
              </a:spcBef>
              <a:spcAft>
                <a:spcPts val="0"/>
              </a:spcAft>
              <a:buNone/>
            </a:pPr>
            <a:endParaRPr lang="en-US" sz="16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Objective 20.A. Provide safety improvements to the existing circulation system in the Valley.</a:t>
            </a: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	Policy 20.A.1. Support operational improvements to US 395 and SR 182.</a:t>
            </a: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		Action 20.A.1.a. Support shoulder widening along US 395 and SR 182 from the Evans Tract to the </a:t>
            </a: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		Bridgeport Reservoir Dam and state line while continuing to provide for current uses, such as stock travel.</a:t>
            </a: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		Action 20.A.1.b. Support study of safety/operational improvements at the following Intersections, which were also 		analyzed and considered in the Bridgeport Main Street Revitalization Project Final Report: junction of US 395/SR 			182; Emigrant Street junction with US 395; and Twin Lakes Road junction with US 395 southbound.</a:t>
            </a: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		Action 20.A.1.c. Support the addition of bike lanes on SR 182 consistent with the county </a:t>
            </a: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		Bikeway Plan.</a:t>
            </a: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		Action 20.A.1.d. Support shoulder widening on US 395 north of the Humboldt-</a:t>
            </a:r>
            <a:r>
              <a:rPr lang="en-US" sz="1100" b="1" dirty="0" err="1">
                <a:solidFill>
                  <a:srgbClr val="000000"/>
                </a:solidFill>
                <a:latin typeface="Trebuchet MS" panose="020B0603020202020204" pitchFamily="34" charset="0"/>
                <a:ea typeface="Calibri" panose="020F0502020204030204" pitchFamily="34" charset="0"/>
                <a:cs typeface="Calibri" panose="020F0502020204030204" pitchFamily="34" charset="0"/>
              </a:rPr>
              <a:t>Toiyabe</a:t>
            </a: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 National </a:t>
            </a: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		Forest housing complex.</a:t>
            </a: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		Action 20.A.1.e. Support a left turn lane on Virginia Lakes Road from northbound US 395.</a:t>
            </a:r>
            <a:endParaRPr lang="en-US" sz="1600" b="1" dirty="0">
              <a:solidFill>
                <a:srgbClr val="000000"/>
              </a:solidFill>
              <a:latin typeface="Trebuchet MS" panose="020B0603020202020204" pitchFamily="34" charset="0"/>
              <a:ea typeface="Calibri" panose="020F0502020204030204" pitchFamily="34" charset="0"/>
              <a:cs typeface="Calibri" panose="020F0502020204030204" pitchFamily="34" charset="0"/>
            </a:endParaRP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	Policy 20.A.2. Request that the California Highway Patrol enforce the speed limit in Bridgeport.</a:t>
            </a:r>
          </a:p>
          <a:p>
            <a:pPr marL="0" marR="0" indent="0">
              <a:lnSpc>
                <a:spcPct val="170000"/>
              </a:lnSpc>
              <a:spcBef>
                <a:spcPts val="0"/>
              </a:spcBef>
              <a:spcAft>
                <a:spcPts val="0"/>
              </a:spcAft>
              <a:buNone/>
            </a:pPr>
            <a:r>
              <a:rPr lang="en-US" sz="1100" b="1" dirty="0">
                <a:solidFill>
                  <a:srgbClr val="000000"/>
                </a:solidFill>
                <a:latin typeface="Trebuchet MS" panose="020B0603020202020204" pitchFamily="34" charset="0"/>
                <a:ea typeface="Calibri" panose="020F0502020204030204" pitchFamily="34" charset="0"/>
                <a:cs typeface="Calibri" panose="020F0502020204030204" pitchFamily="34" charset="0"/>
              </a:rPr>
              <a:t>	Policy 20.A.3. Provide parking improvements to address parking-related safety problems.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F6AE1FD-2C2B-4D04-816C-C16C0F1C5726}"/>
              </a:ext>
            </a:extLst>
          </p:cNvPr>
          <p:cNvSpPr>
            <a:spLocks noGrp="1" noChangeArrowheads="1"/>
          </p:cNvSpPr>
          <p:nvPr>
            <p:ph type="title"/>
          </p:nvPr>
        </p:nvSpPr>
        <p:spPr>
          <a:xfrm>
            <a:off x="571500" y="116632"/>
            <a:ext cx="8001000" cy="408867"/>
          </a:xfrm>
        </p:spPr>
        <p:txBody>
          <a:bodyPr>
            <a:normAutofit fontScale="90000"/>
          </a:bodyPr>
          <a:lstStyle/>
          <a:p>
            <a:pPr algn="ctr" eaLnBrk="1" fontAlgn="auto" hangingPunct="1">
              <a:spcAft>
                <a:spcPts val="0"/>
              </a:spcAft>
              <a:defRPr/>
            </a:pPr>
            <a:r>
              <a:rPr lang="en-US" altLang="en-US" sz="2400" dirty="0">
                <a:latin typeface="+mn-lt"/>
              </a:rPr>
              <a:t>Regional Transportation Plan (RTP) / Circulation Element</a:t>
            </a:r>
          </a:p>
        </p:txBody>
      </p:sp>
      <p:sp>
        <p:nvSpPr>
          <p:cNvPr id="7171" name="Rectangle 3">
            <a:extLst>
              <a:ext uri="{FF2B5EF4-FFF2-40B4-BE49-F238E27FC236}">
                <a16:creationId xmlns:a16="http://schemas.microsoft.com/office/drawing/2014/main" id="{43A8EE9D-71CB-4A37-A389-9289873209A2}"/>
              </a:ext>
            </a:extLst>
          </p:cNvPr>
          <p:cNvSpPr>
            <a:spLocks noGrp="1" noChangeArrowheads="1"/>
          </p:cNvSpPr>
          <p:nvPr>
            <p:ph idx="1"/>
          </p:nvPr>
        </p:nvSpPr>
        <p:spPr>
          <a:xfrm>
            <a:off x="33714" y="525499"/>
            <a:ext cx="9144000" cy="6431893"/>
          </a:xfrm>
        </p:spPr>
        <p:txBody>
          <a:bodyPr>
            <a:noAutofit/>
          </a:bodyPr>
          <a:lstStyle/>
          <a:p>
            <a:pPr marL="0" marR="0" indent="0">
              <a:lnSpc>
                <a:spcPct val="170000"/>
              </a:lnSpc>
              <a:spcBef>
                <a:spcPts val="0"/>
              </a:spcBef>
              <a:spcAft>
                <a:spcPts val="0"/>
              </a:spcAft>
              <a:buNone/>
            </a:pPr>
            <a:r>
              <a:rPr lang="en-US" altLang="en-US" sz="1400" b="1" dirty="0">
                <a:solidFill>
                  <a:srgbClr val="3366CC"/>
                </a:solidFill>
              </a:rPr>
              <a:t>Community Policies - Bridgeport Valley (continued)</a:t>
            </a:r>
            <a:endParaRPr lang="en-US" sz="5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indent="0">
              <a:lnSpc>
                <a:spcPct val="170000"/>
              </a:lnSpc>
              <a:spcBef>
                <a:spcPts val="0"/>
              </a:spcBef>
              <a:spcAft>
                <a:spcPts val="0"/>
              </a:spcAft>
              <a:buNone/>
            </a:pPr>
            <a:endParaRPr lang="en-US" sz="16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685800" lvl="2" indent="0">
              <a:lnSpc>
                <a:spcPct val="170000"/>
              </a:lnSpc>
              <a:spcBef>
                <a:spcPts val="0"/>
              </a:spcBef>
              <a:buNone/>
            </a:pPr>
            <a:r>
              <a:rPr lang="en-US" sz="14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Action 20.A.3.a. Collaborate with Caltrans to study the ability to reduce red-curbing at the </a:t>
            </a:r>
          </a:p>
          <a:p>
            <a:pPr marL="685800" lvl="2" indent="0">
              <a:lnSpc>
                <a:spcPct val="170000"/>
              </a:lnSpc>
              <a:spcBef>
                <a:spcPts val="0"/>
              </a:spcBef>
              <a:buNone/>
            </a:pPr>
            <a:r>
              <a:rPr lang="en-US" sz="14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corners of side streets entering US 395 in Bridgeport due to the back-in angled parking design and/or reduction of curb cuts.</a:t>
            </a:r>
          </a:p>
          <a:p>
            <a:pPr marL="685800" lvl="2" indent="0">
              <a:lnSpc>
                <a:spcPct val="170000"/>
              </a:lnSpc>
              <a:spcBef>
                <a:spcPts val="0"/>
              </a:spcBef>
              <a:buNone/>
            </a:pPr>
            <a:r>
              <a:rPr lang="en-US" sz="14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Action 20.A.3.b. Provide additional off-street parking for County office use, court use, oversize </a:t>
            </a:r>
          </a:p>
          <a:p>
            <a:pPr marL="685800" lvl="2" indent="0">
              <a:lnSpc>
                <a:spcPct val="170000"/>
              </a:lnSpc>
              <a:spcBef>
                <a:spcPts val="0"/>
              </a:spcBef>
              <a:buNone/>
            </a:pPr>
            <a:r>
              <a:rPr lang="en-US" sz="14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recreational vehicles such as RVs and trailers, and visitors to Bridgeport.</a:t>
            </a:r>
          </a:p>
          <a:p>
            <a:pPr marL="685800" lvl="2" indent="0">
              <a:lnSpc>
                <a:spcPct val="170000"/>
              </a:lnSpc>
              <a:spcBef>
                <a:spcPts val="0"/>
              </a:spcBef>
              <a:buNone/>
            </a:pPr>
            <a:r>
              <a:rPr lang="en-US" sz="14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Action 20.A.3.c. Monitor the operational effectiveness of back-in angled parking design on Main </a:t>
            </a:r>
          </a:p>
          <a:p>
            <a:pPr marL="685800" lvl="2" indent="0">
              <a:lnSpc>
                <a:spcPct val="170000"/>
              </a:lnSpc>
              <a:spcBef>
                <a:spcPts val="0"/>
              </a:spcBef>
              <a:buNone/>
            </a:pPr>
            <a:r>
              <a:rPr lang="en-US" sz="14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Street and continue to improve design and driver education methods.</a:t>
            </a:r>
          </a:p>
          <a:p>
            <a:pPr marL="685800" lvl="2" indent="0">
              <a:lnSpc>
                <a:spcPct val="170000"/>
              </a:lnSpc>
              <a:spcBef>
                <a:spcPts val="0"/>
              </a:spcBef>
              <a:buNone/>
            </a:pPr>
            <a:r>
              <a:rPr lang="en-US" sz="14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Policy 20.A.4. Support improvements to SR 270 to enhance the visitor experience.</a:t>
            </a:r>
          </a:p>
          <a:p>
            <a:pPr marL="685800" lvl="2" indent="0">
              <a:lnSpc>
                <a:spcPct val="170000"/>
              </a:lnSpc>
              <a:spcBef>
                <a:spcPts val="0"/>
              </a:spcBef>
              <a:buNone/>
            </a:pPr>
            <a:r>
              <a:rPr lang="en-US" sz="14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Action 20.A.4.a. Support efforts to pave/improve SR 270 to Bodie State Historic Park</a:t>
            </a:r>
          </a:p>
        </p:txBody>
      </p:sp>
    </p:spTree>
    <p:extLst>
      <p:ext uri="{BB962C8B-B14F-4D97-AF65-F5344CB8AC3E}">
        <p14:creationId xmlns:p14="http://schemas.microsoft.com/office/powerpoint/2010/main" val="78850137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F6AE1FD-2C2B-4D04-816C-C16C0F1C5726}"/>
              </a:ext>
            </a:extLst>
          </p:cNvPr>
          <p:cNvSpPr>
            <a:spLocks noGrp="1" noChangeArrowheads="1"/>
          </p:cNvSpPr>
          <p:nvPr>
            <p:ph type="title"/>
          </p:nvPr>
        </p:nvSpPr>
        <p:spPr>
          <a:xfrm>
            <a:off x="571500" y="116632"/>
            <a:ext cx="8001000" cy="408867"/>
          </a:xfrm>
        </p:spPr>
        <p:txBody>
          <a:bodyPr>
            <a:normAutofit fontScale="90000"/>
          </a:bodyPr>
          <a:lstStyle/>
          <a:p>
            <a:pPr algn="ctr" eaLnBrk="1" fontAlgn="auto" hangingPunct="1">
              <a:spcAft>
                <a:spcPts val="0"/>
              </a:spcAft>
              <a:defRPr/>
            </a:pPr>
            <a:r>
              <a:rPr lang="en-US" altLang="en-US" sz="2400" dirty="0">
                <a:latin typeface="+mn-lt"/>
              </a:rPr>
              <a:t>Regional Transportation Plan (RTP) / Circulation Element</a:t>
            </a:r>
          </a:p>
        </p:txBody>
      </p:sp>
      <p:sp>
        <p:nvSpPr>
          <p:cNvPr id="7171" name="Rectangle 3">
            <a:extLst>
              <a:ext uri="{FF2B5EF4-FFF2-40B4-BE49-F238E27FC236}">
                <a16:creationId xmlns:a16="http://schemas.microsoft.com/office/drawing/2014/main" id="{43A8EE9D-71CB-4A37-A389-9289873209A2}"/>
              </a:ext>
            </a:extLst>
          </p:cNvPr>
          <p:cNvSpPr>
            <a:spLocks noGrp="1" noChangeArrowheads="1"/>
          </p:cNvSpPr>
          <p:nvPr>
            <p:ph idx="1"/>
          </p:nvPr>
        </p:nvSpPr>
        <p:spPr>
          <a:xfrm>
            <a:off x="33714" y="525499"/>
            <a:ext cx="9144000" cy="6431893"/>
          </a:xfrm>
        </p:spPr>
        <p:txBody>
          <a:bodyPr>
            <a:noAutofit/>
          </a:bodyPr>
          <a:lstStyle/>
          <a:p>
            <a:pPr marL="0" marR="0" indent="0">
              <a:lnSpc>
                <a:spcPct val="170000"/>
              </a:lnSpc>
              <a:spcBef>
                <a:spcPts val="0"/>
              </a:spcBef>
              <a:spcAft>
                <a:spcPts val="0"/>
              </a:spcAft>
              <a:buNone/>
            </a:pPr>
            <a:r>
              <a:rPr lang="en-US" altLang="en-US" sz="1400" b="1" dirty="0">
                <a:solidFill>
                  <a:srgbClr val="3366CC"/>
                </a:solidFill>
              </a:rPr>
              <a:t>Community Policies - Bridgeport Valley (continued)</a:t>
            </a:r>
            <a:endParaRPr lang="en-US" sz="5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Objective 20.B. Provide a trail system in the Valley for use by bicyclists, pedestrians, equestrians, and OHV use.</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Policy 20.B.1. Develop a Trails Plan for all skill levels, ages and user types.</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Action 20.B.1.a. Develop a Bridgeport Area Trails Plan illustrating existing regional trails that is ready for 			publication and distribution.</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Action 20.B.1.b. Develop a wayfinding system that directs travelers to recreation amenities </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from the town.</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Action 20.B.1.c. Work with appropriate agencies to develop a Bridgeport Area Trails Plan that </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identifies future trail development opportunities. </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Action 20.B.1.d. Seek all available funding sources for trail improvements and maintenance.</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Action 20.B.1.e. Encourage trail users and recreationalists outside the Bridgeport Valley to come </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into town by providing services such as a free hiker shuttle. </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Policy 20.B.2. Preserve historical access for equestrian use.</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Action 20.B.2.a. Encourage dispersed equestrian use consistent with plans and land use </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designations.</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Policy 20.B.3. Explore winter trails and recreation opportunities.</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Action 20.B.2.a. Survey winter trail resort areas, such as the Methow Valley in Washington </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State, for success stories, trail plan examples, the trail development process, and financing and </a:t>
            </a:r>
          </a:p>
          <a:p>
            <a:pPr marL="0" marR="0" indent="0">
              <a:lnSpc>
                <a:spcPct val="170000"/>
              </a:lnSpc>
              <a:spcBef>
                <a:spcPts val="0"/>
              </a:spcBef>
              <a:spcAft>
                <a:spcPts val="0"/>
              </a:spcAft>
              <a:buNone/>
            </a:pPr>
            <a:r>
              <a:rPr lang="en-US" sz="12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maintenance options.  -and-  Action 20.B.2.b. Work with local winter trail organizations to explore 			development and maintenance partnerships.</a:t>
            </a:r>
          </a:p>
        </p:txBody>
      </p:sp>
    </p:spTree>
    <p:extLst>
      <p:ext uri="{BB962C8B-B14F-4D97-AF65-F5344CB8AC3E}">
        <p14:creationId xmlns:p14="http://schemas.microsoft.com/office/powerpoint/2010/main" val="354677555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F6AE1FD-2C2B-4D04-816C-C16C0F1C5726}"/>
              </a:ext>
            </a:extLst>
          </p:cNvPr>
          <p:cNvSpPr>
            <a:spLocks noGrp="1" noChangeArrowheads="1"/>
          </p:cNvSpPr>
          <p:nvPr>
            <p:ph type="title"/>
          </p:nvPr>
        </p:nvSpPr>
        <p:spPr>
          <a:xfrm>
            <a:off x="571500" y="116632"/>
            <a:ext cx="8001000" cy="408867"/>
          </a:xfrm>
        </p:spPr>
        <p:txBody>
          <a:bodyPr>
            <a:normAutofit fontScale="90000"/>
          </a:bodyPr>
          <a:lstStyle/>
          <a:p>
            <a:pPr algn="ctr" eaLnBrk="1" fontAlgn="auto" hangingPunct="1">
              <a:spcAft>
                <a:spcPts val="0"/>
              </a:spcAft>
              <a:defRPr/>
            </a:pPr>
            <a:r>
              <a:rPr lang="en-US" altLang="en-US" sz="2400" dirty="0">
                <a:latin typeface="+mn-lt"/>
              </a:rPr>
              <a:t>Regional Transportation Plan (RTP) / Circulation Element</a:t>
            </a:r>
          </a:p>
        </p:txBody>
      </p:sp>
      <p:sp>
        <p:nvSpPr>
          <p:cNvPr id="7171" name="Rectangle 3">
            <a:extLst>
              <a:ext uri="{FF2B5EF4-FFF2-40B4-BE49-F238E27FC236}">
                <a16:creationId xmlns:a16="http://schemas.microsoft.com/office/drawing/2014/main" id="{43A8EE9D-71CB-4A37-A389-9289873209A2}"/>
              </a:ext>
            </a:extLst>
          </p:cNvPr>
          <p:cNvSpPr>
            <a:spLocks noGrp="1" noChangeArrowheads="1"/>
          </p:cNvSpPr>
          <p:nvPr>
            <p:ph idx="1"/>
          </p:nvPr>
        </p:nvSpPr>
        <p:spPr>
          <a:xfrm>
            <a:off x="33714" y="525499"/>
            <a:ext cx="9144000" cy="6431893"/>
          </a:xfrm>
        </p:spPr>
        <p:txBody>
          <a:bodyPr>
            <a:noAutofit/>
          </a:bodyPr>
          <a:lstStyle/>
          <a:p>
            <a:pPr marL="0" indent="0">
              <a:lnSpc>
                <a:spcPct val="170000"/>
              </a:lnSpc>
              <a:spcBef>
                <a:spcPts val="0"/>
              </a:spcBef>
              <a:buNone/>
            </a:pPr>
            <a:r>
              <a:rPr lang="en-US" altLang="en-US" sz="1400" b="1" dirty="0">
                <a:solidFill>
                  <a:srgbClr val="3366CC"/>
                </a:solidFill>
              </a:rPr>
              <a:t>Community Policies - Bridgeport Valley </a:t>
            </a:r>
            <a:r>
              <a:rPr lang="en-US" altLang="en-US" sz="1000" b="1" dirty="0">
                <a:solidFill>
                  <a:srgbClr val="3366CC"/>
                </a:solidFill>
              </a:rPr>
              <a:t>(continued)</a:t>
            </a:r>
            <a:endPar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Objective 20.C. Support Complete Street concepts that provide for safe travel for people using any legal mode of travel, including bicycling, walking, riding transit, and driving; the Livable Communities policies; and the results of the Bridgeport Main Street Revitalization Project.</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Policy 20.C.1. Develop plans for Main Street Revitalization in Bridgeport, including traffic calming, </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pedestrian safety and other enhancements to encourage exploration of the town and surrounding area.</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Action 20.C.1.a. Retain, and refine as needed, the current design of one travel lane in each </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direction with a center turn lane, and recommend a colored center turn lane.</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Action 20.C.1.b. Prioritize and support continued implementation of pedestrian and bicycle </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facility improvements, such as completing sidewalk gaps and repairs, (removable) curb extensions, </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pedestrian-scale streetlights, pedestrian furniture, street trees, crosswalk improvements (increased </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number, pedestrian-activated lights), etc.</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Action 20.C.1.c. Encourage Main Street properties to take pride in aesthetic appearances and </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implement building designs from the Bridgeport Idea Book.</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Action 20.C.1.d. Actively seek partners to develop a multi-agency office and visitor center </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complex.</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Action 20.C.1.e. Seek to install monument signs at each end of town to announce to highway </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travelers that they are entering a community. </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Action 20.C.1.f. Request improved pedestrian access and crossings on the north and south sides </a:t>
            </a:r>
          </a:p>
          <a:p>
            <a:pPr marL="0" marR="0" indent="0">
              <a:lnSpc>
                <a:spcPct val="170000"/>
              </a:lnSpc>
              <a:spcBef>
                <a:spcPts val="0"/>
              </a:spcBef>
              <a:spcAft>
                <a:spcPts val="0"/>
              </a:spcAft>
              <a:buNone/>
            </a:pPr>
            <a:r>
              <a:rPr lang="en-US" sz="1200" b="1" dirty="0">
                <a:effectLst/>
                <a:latin typeface="Trebuchet MS" panose="020B0603020202020204" pitchFamily="34" charset="0"/>
                <a:ea typeface="Calibri" panose="020F0502020204030204" pitchFamily="34" charset="0"/>
                <a:cs typeface="Calibri" panose="020F0502020204030204" pitchFamily="34" charset="0"/>
              </a:rPr>
              <a:t>		of the Walker River Bridge.</a:t>
            </a:r>
          </a:p>
          <a:p>
            <a:pPr marL="0" marR="0" indent="0">
              <a:lnSpc>
                <a:spcPct val="170000"/>
              </a:lnSpc>
              <a:spcBef>
                <a:spcPts val="0"/>
              </a:spcBef>
              <a:spcAft>
                <a:spcPts val="0"/>
              </a:spcAft>
              <a:buNone/>
            </a:pPr>
            <a:endParaRPr lang="en-US" sz="16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842375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F6AE1FD-2C2B-4D04-816C-C16C0F1C5726}"/>
              </a:ext>
            </a:extLst>
          </p:cNvPr>
          <p:cNvSpPr>
            <a:spLocks noGrp="1" noChangeArrowheads="1"/>
          </p:cNvSpPr>
          <p:nvPr>
            <p:ph type="title"/>
          </p:nvPr>
        </p:nvSpPr>
        <p:spPr>
          <a:xfrm>
            <a:off x="571500" y="116632"/>
            <a:ext cx="8001000" cy="408867"/>
          </a:xfrm>
        </p:spPr>
        <p:txBody>
          <a:bodyPr>
            <a:normAutofit fontScale="90000"/>
          </a:bodyPr>
          <a:lstStyle/>
          <a:p>
            <a:pPr algn="ctr" eaLnBrk="1" fontAlgn="auto" hangingPunct="1">
              <a:spcAft>
                <a:spcPts val="0"/>
              </a:spcAft>
              <a:defRPr/>
            </a:pPr>
            <a:r>
              <a:rPr lang="en-US" altLang="en-US" sz="2400" dirty="0">
                <a:latin typeface="+mn-lt"/>
              </a:rPr>
              <a:t>Regional Transportation Plan (RTP) / Circulation Element</a:t>
            </a:r>
          </a:p>
        </p:txBody>
      </p:sp>
      <p:sp>
        <p:nvSpPr>
          <p:cNvPr id="7171" name="Rectangle 3">
            <a:extLst>
              <a:ext uri="{FF2B5EF4-FFF2-40B4-BE49-F238E27FC236}">
                <a16:creationId xmlns:a16="http://schemas.microsoft.com/office/drawing/2014/main" id="{43A8EE9D-71CB-4A37-A389-9289873209A2}"/>
              </a:ext>
            </a:extLst>
          </p:cNvPr>
          <p:cNvSpPr>
            <a:spLocks noGrp="1" noChangeArrowheads="1"/>
          </p:cNvSpPr>
          <p:nvPr>
            <p:ph idx="1"/>
          </p:nvPr>
        </p:nvSpPr>
        <p:spPr>
          <a:xfrm>
            <a:off x="33714" y="525499"/>
            <a:ext cx="9144000" cy="6431893"/>
          </a:xfrm>
        </p:spPr>
        <p:txBody>
          <a:bodyPr>
            <a:noAutofit/>
          </a:bodyPr>
          <a:lstStyle/>
          <a:p>
            <a:pPr marL="0" marR="0" indent="0">
              <a:lnSpc>
                <a:spcPct val="170000"/>
              </a:lnSpc>
              <a:spcBef>
                <a:spcPts val="0"/>
              </a:spcBef>
              <a:spcAft>
                <a:spcPts val="0"/>
              </a:spcAft>
              <a:buNone/>
            </a:pPr>
            <a:r>
              <a:rPr lang="en-US" altLang="en-US" sz="1400" b="1" dirty="0">
                <a:solidFill>
                  <a:srgbClr val="3366CC"/>
                </a:solidFill>
              </a:rPr>
              <a:t>Community Policies - Bridgeport Valley (continued)</a:t>
            </a:r>
          </a:p>
          <a:p>
            <a:pPr marL="0" marR="0" indent="0">
              <a:lnSpc>
                <a:spcPct val="170000"/>
              </a:lnSpc>
              <a:spcBef>
                <a:spcPts val="0"/>
              </a:spcBef>
              <a:spcAft>
                <a:spcPts val="0"/>
              </a:spcAft>
              <a:buNone/>
            </a:pPr>
            <a:endParaRPr lang="en-US" sz="5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indent="0">
              <a:lnSpc>
                <a:spcPct val="170000"/>
              </a:lnSpc>
              <a:spcBef>
                <a:spcPts val="0"/>
              </a:spcBef>
              <a:spcAft>
                <a:spcPts val="0"/>
              </a:spcAft>
              <a:buNone/>
            </a:pPr>
            <a:r>
              <a:rPr lang="en-US" sz="16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Action 20.C.1.g. Work with Caltrans to install infrastructure for an arch/banner 		over Main Street.</a:t>
            </a:r>
          </a:p>
          <a:p>
            <a:pPr marL="0" marR="0" indent="0">
              <a:lnSpc>
                <a:spcPct val="170000"/>
              </a:lnSpc>
              <a:spcBef>
                <a:spcPts val="0"/>
              </a:spcBef>
              <a:spcAft>
                <a:spcPts val="0"/>
              </a:spcAft>
              <a:buNone/>
            </a:pPr>
            <a:r>
              <a:rPr lang="en-US" sz="16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Policy 20.C.2. Improve multi-modal transportation facilities within and surrounding 	the town core, including residential neighborhoods.</a:t>
            </a:r>
          </a:p>
          <a:p>
            <a:pPr marL="0" marR="0" indent="0">
              <a:lnSpc>
                <a:spcPct val="170000"/>
              </a:lnSpc>
              <a:spcBef>
                <a:spcPts val="0"/>
              </a:spcBef>
              <a:spcAft>
                <a:spcPts val="0"/>
              </a:spcAft>
              <a:buNone/>
            </a:pPr>
            <a:r>
              <a:rPr lang="en-US" sz="1600" b="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Action 20.C.2.a. Improve pedestrian and bicycling facilities, such as bike lanes 		on Twin Lakes Road, striping bike/pedestrian lanes on County roads, and 			possibly pursuing raised sidewalks in the future.</a:t>
            </a:r>
          </a:p>
        </p:txBody>
      </p:sp>
    </p:spTree>
    <p:extLst>
      <p:ext uri="{BB962C8B-B14F-4D97-AF65-F5344CB8AC3E}">
        <p14:creationId xmlns:p14="http://schemas.microsoft.com/office/powerpoint/2010/main" val="837644071"/>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2896f0-2fc7-430d-b36a-19fa00e6079f" xsi:nil="true"/>
    <lcf76f155ced4ddcb4097134ff3c332f xmlns="a5e947fa-e9de-4e20-9dc3-8ff936a890b4">
      <Terms xmlns="http://schemas.microsoft.com/office/infopath/2007/PartnerControls"/>
    </lcf76f155ced4ddcb4097134ff3c332f>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336A4187AE7034BA08C16789CBB0582" ma:contentTypeVersion="14" ma:contentTypeDescription="Create a new document." ma:contentTypeScope="" ma:versionID="6fdde61c7f6baafe7883bc873db9a2ea">
  <xsd:schema xmlns:xsd="http://www.w3.org/2001/XMLSchema" xmlns:xs="http://www.w3.org/2001/XMLSchema" xmlns:p="http://schemas.microsoft.com/office/2006/metadata/properties" xmlns:ns2="a5e947fa-e9de-4e20-9dc3-8ff936a890b4" xmlns:ns3="c62896f0-2fc7-430d-b36a-19fa00e6079f" targetNamespace="http://schemas.microsoft.com/office/2006/metadata/properties" ma:root="true" ma:fieldsID="243257552e7881ddb852abc4ba0705d8" ns2:_="" ns3:_="">
    <xsd:import namespace="a5e947fa-e9de-4e20-9dc3-8ff936a890b4"/>
    <xsd:import namespace="c62896f0-2fc7-430d-b36a-19fa00e607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947fa-e9de-4e20-9dc3-8ff936a89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564444-4256-4d2b-9f9e-dfa6a9e9503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2896f0-2fc7-430d-b36a-19fa00e6079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da3f17-7ee2-40cc-874b-597475ab4f94}" ma:internalName="TaxCatchAll" ma:showField="CatchAllData" ma:web="c62896f0-2fc7-430d-b36a-19fa00e607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80A83B-4713-4924-9C48-5F12B643A47C}">
  <ds:schemaRefs>
    <ds:schemaRef ds:uri="http://schemas.microsoft.com/office/2006/metadata/properties"/>
    <ds:schemaRef ds:uri="http://schemas.microsoft.com/office/infopath/2007/PartnerControls"/>
    <ds:schemaRef ds:uri="c62896f0-2fc7-430d-b36a-19fa00e6079f"/>
    <ds:schemaRef ds:uri="5b2776df-26f3-466f-aa98-1613ebaf13d0"/>
  </ds:schemaRefs>
</ds:datastoreItem>
</file>

<file path=customXml/itemProps2.xml><?xml version="1.0" encoding="utf-8"?>
<ds:datastoreItem xmlns:ds="http://schemas.openxmlformats.org/officeDocument/2006/customXml" ds:itemID="{1B2BE7BA-13E4-41D9-88BE-3B31B5FC5626}">
  <ds:schemaRefs>
    <ds:schemaRef ds:uri="http://schemas.microsoft.com/office/2006/metadata/longProperties"/>
  </ds:schemaRefs>
</ds:datastoreItem>
</file>

<file path=customXml/itemProps3.xml><?xml version="1.0" encoding="utf-8"?>
<ds:datastoreItem xmlns:ds="http://schemas.openxmlformats.org/officeDocument/2006/customXml" ds:itemID="{4F7B8B2E-7305-4919-9E4B-1F6EDBD30A0A}">
  <ds:schemaRefs>
    <ds:schemaRef ds:uri="http://schemas.microsoft.com/sharepoint/v3/contenttype/forms"/>
  </ds:schemaRefs>
</ds:datastoreItem>
</file>

<file path=customXml/itemProps4.xml><?xml version="1.0" encoding="utf-8"?>
<ds:datastoreItem xmlns:ds="http://schemas.openxmlformats.org/officeDocument/2006/customXml" ds:itemID="{52C0B736-62CF-421B-81B8-F76F0567836D}"/>
</file>

<file path=docProps/app.xml><?xml version="1.0" encoding="utf-8"?>
<Properties xmlns="http://schemas.openxmlformats.org/officeDocument/2006/extended-properties" xmlns:vt="http://schemas.openxmlformats.org/officeDocument/2006/docPropsVTypes">
  <Template/>
  <TotalTime>3290</TotalTime>
  <Words>1725</Words>
  <Application>Microsoft Office PowerPoint</Application>
  <PresentationFormat>Letter Paper (8.5x11 in)</PresentationFormat>
  <Paragraphs>146</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Trebuchet MS</vt:lpstr>
      <vt:lpstr>Verdana</vt:lpstr>
      <vt:lpstr>Wingdings</vt:lpstr>
      <vt:lpstr>Wingdings 2</vt:lpstr>
      <vt:lpstr>Office Theme</vt:lpstr>
      <vt:lpstr>Regional Transportation Plan (RTP) workshop &amp; State Transportation Improvement Program (STIP)</vt:lpstr>
      <vt:lpstr>Regional Transportation Plan (RTP) / Circulation Element</vt:lpstr>
      <vt:lpstr>Regional Transportation Plan (RTP) / Circulation Element</vt:lpstr>
      <vt:lpstr>Regional Transportation Plan (RTP) / Circulation Element</vt:lpstr>
      <vt:lpstr>Regional Transportation Plan (RTP) / Circulation Element</vt:lpstr>
      <vt:lpstr>Regional Transportation Plan (RTP) / Circulation Element</vt:lpstr>
      <vt:lpstr>Regional Transportation Plan (RTP) / Circulation Element</vt:lpstr>
      <vt:lpstr>Regional Transportation Plan (RTP) / Circulation Element</vt:lpstr>
      <vt:lpstr>Regional Transportation Plan (RTP) / Circulation Element</vt:lpstr>
      <vt:lpstr>Regional Transportation Plan (RTP) / Circulation Element</vt:lpstr>
    </vt:vector>
  </TitlesOfParts>
  <Company>Planning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 County</dc:title>
  <dc:creator>Mono County</dc:creator>
  <cp:lastModifiedBy>Robert Makoske</cp:lastModifiedBy>
  <cp:revision>207</cp:revision>
  <cp:lastPrinted>2014-11-03T16:14:52Z</cp:lastPrinted>
  <dcterms:created xsi:type="dcterms:W3CDTF">2003-09-19T16:08:27Z</dcterms:created>
  <dcterms:modified xsi:type="dcterms:W3CDTF">2023-10-11T23:17:42Z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Gerry LeFrancois</vt:lpwstr>
  </property>
  <property fmtid="{D5CDD505-2E9C-101B-9397-08002B2CF9AE}" pid="3" name="Order">
    <vt:lpwstr>373800.000000000</vt:lpwstr>
  </property>
  <property fmtid="{D5CDD505-2E9C-101B-9397-08002B2CF9AE}" pid="4" name="display_urn:schemas-microsoft-com:office:office#Author">
    <vt:lpwstr>Gerry LeFrancois</vt:lpwstr>
  </property>
  <property fmtid="{D5CDD505-2E9C-101B-9397-08002B2CF9AE}" pid="5" name="MediaServiceImageTags">
    <vt:lpwstr/>
  </property>
</Properties>
</file>