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58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A7893-86DF-4D66-8EBB-8C7717C16C84}" v="180" dt="2020-06-02T15:36:44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2622-1E78-46B2-AF58-44AC9D786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4A781-1182-447A-A59A-2864AC94F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08E20-1F74-460F-A62C-85AF8117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9DEB7-1431-4B02-B2A5-0E729783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AA109-F758-4D22-A829-95D74D7C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8483C1-F0C2-4797-B796-104006893E0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7051262" y="5541599"/>
            <a:ext cx="512445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3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0278-4259-40F7-942C-F7EE1B81D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402DD-AC3B-4983-BF09-CC7CC0F9C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DDAE0-4188-4523-B418-85EFF0C0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1FA78-7950-419D-BE75-6493A881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DA5B-7F91-4FF8-B2D6-407D965F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1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35A3E8-81D7-4C4F-B8B5-6294F018E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4547F-5CBA-4E2F-B3C7-E7464A1C2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B70A1-966A-4FBB-9556-C53555D8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7889E-97EE-4A87-8A78-EA3C09AD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0B00-EE14-441A-9BDA-70C31768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6E6B-9BED-4B92-8670-1B78B246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7CA73-9A71-444F-9507-59F0DAA42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7E414-2533-492C-A373-44B5B491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58C4A-F046-49C8-BD72-59FE72BC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0551E-8736-4D5D-871B-123CE97C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97CE35-DF65-4E64-B87F-4406068B112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7043890" y="5549900"/>
            <a:ext cx="512445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5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F1D5-00B3-4E02-B8A5-3F0F4001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41247-66AC-4FBA-A4BF-AA4450205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CDBEB-AFB1-4F70-9295-54E0B4FC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CCCB1-C028-4D06-A510-47F4F4BB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3851A-E33B-48C3-AC9A-71F9E654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6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DB1F-08B8-45DE-85FA-732C5708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9D63E-FD8D-464A-994F-FEBDF1CB2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815DB-5144-439F-B293-538EF0CE1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8302F-D431-4942-A196-2843D98D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B4EA0-2DA5-4C57-84FC-A563E936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03A3F-D78F-4FC6-B8FC-AD79EED9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CCBA5B-36EB-41E0-9377-08AF1DAA7333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7043890" y="5549900"/>
            <a:ext cx="512445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7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75B2-994D-4545-BDAA-31E820A1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085A2-8EC8-4A89-AFC9-BEF07EDD9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C2224-4AC4-46ED-B87B-F0B8E1E15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AE4E1-C4F6-4658-A056-BC5F76DD7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3E7D0-2CF4-4BEF-9648-9EAAA70A9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7110F-7EA1-4210-8F13-D550CD0F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DF5FB-862A-46F2-A4FD-8B199496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90838-287B-4993-B5A0-D148B8B0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4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E642-CCFB-4F58-86D6-641DF226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F8C317-9E29-479D-9F80-89F0483C2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647BC-485C-43DF-8A23-F37850A4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C99600-6279-483C-A6F8-AB4C9A38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6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DF6E3-AB64-4391-86D4-CB516586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C0AC5-FE8D-437B-904F-58290A85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ADC0B-ED64-4132-A8E4-811C1725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1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CA39-8E19-4959-959E-A0DD66BA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2691-C05B-48F3-A6E8-A5AEC9CCC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D7543-7D6D-4BDC-9DBF-A9CA125E6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EFB4D-49F8-47A9-8529-A6D086B4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A49B8-00B1-4FFE-9CCD-8C9C2C40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B630F-F0DB-4481-B2E2-16185D3B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7B93-7B52-4596-A351-095E22A6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ACB6E-75DA-4127-86F1-FFA615EE5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9B630-20AD-4532-88E7-309966733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8F05A-A558-47C5-93D6-36E370AC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BB000-F694-4954-9B0F-44EC8AA9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3745A-4F63-4A42-9178-B4B36EAF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1EFB3-A711-49C0-811D-BCE31A3B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29DC7-EB71-4CE6-B9DF-365408AED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81B2-166C-4FC6-B3D1-4B039A1C6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ACB05-E972-4D98-A61A-A63512A9A87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9840B-CC67-4BF6-8825-5ACB3DD0B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F7625-7ADD-4227-89CC-1775E2B76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A63C-DEEA-4400-AC8A-D0F3245B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3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35C3-27D7-4477-A587-45E503BEB6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Mono County Board of Supervisors Briefing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3C7FD-9515-43CF-AECD-A4745C193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Emergency Operations Center / Unified Command</a:t>
            </a:r>
            <a:br>
              <a:rPr lang="en-US" dirty="0"/>
            </a:br>
            <a:r>
              <a:rPr lang="en-US" dirty="0"/>
              <a:t>Short Term Lodging Proposal to State of California</a:t>
            </a:r>
          </a:p>
          <a:p>
            <a:endParaRPr lang="en-US" dirty="0"/>
          </a:p>
          <a:p>
            <a:r>
              <a:rPr lang="en-US" dirty="0"/>
              <a:t>6/2/2020</a:t>
            </a:r>
          </a:p>
        </p:txBody>
      </p:sp>
    </p:spTree>
    <p:extLst>
      <p:ext uri="{BB962C8B-B14F-4D97-AF65-F5344CB8AC3E}">
        <p14:creationId xmlns:p14="http://schemas.microsoft.com/office/powerpoint/2010/main" val="380245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0651-86AD-4281-9E38-BE2AE561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746"/>
          </a:xfrm>
        </p:spPr>
        <p:txBody>
          <a:bodyPr/>
          <a:lstStyle/>
          <a:p>
            <a:r>
              <a:rPr lang="en-US" dirty="0"/>
              <a:t>Purpose of Briefing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0BB3-0655-4B05-93D3-D6451810F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Nature of Board Intent to Pursue Short-Term Lodging (STL)</a:t>
            </a:r>
          </a:p>
          <a:p>
            <a:r>
              <a:rPr lang="en-US" sz="3200" dirty="0"/>
              <a:t>Governor’s Conference on 5/29</a:t>
            </a:r>
          </a:p>
          <a:p>
            <a:r>
              <a:rPr lang="en-US" sz="3200" dirty="0"/>
              <a:t>Presentation of Options for a Path Forward from Stage 2 </a:t>
            </a:r>
          </a:p>
        </p:txBody>
      </p:sp>
    </p:spTree>
    <p:extLst>
      <p:ext uri="{BB962C8B-B14F-4D97-AF65-F5344CB8AC3E}">
        <p14:creationId xmlns:p14="http://schemas.microsoft.com/office/powerpoint/2010/main" val="46106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0D81-4189-4A0F-A79B-A7E711A0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Direction from May 26 Board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27B19-FA23-490E-A679-4CF919866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the intent was to vigorously advocate for a local/regional variance from the Governor’s order to enter STL, fully supported</a:t>
            </a:r>
          </a:p>
          <a:p>
            <a:r>
              <a:rPr lang="en-US" sz="3200" dirty="0"/>
              <a:t>If the intent was to intentionally disregard Governor’s order, and County Health Officer’s stated need for a “pause”, and pursue reopening STL immediately;</a:t>
            </a:r>
          </a:p>
          <a:p>
            <a:pPr lvl="1"/>
            <a:r>
              <a:rPr lang="en-US" sz="2800" dirty="0"/>
              <a:t>Creates legal and ethical conflict for Emergency Operations Center (EOC) Director</a:t>
            </a:r>
          </a:p>
          <a:p>
            <a:pPr lvl="1"/>
            <a:r>
              <a:rPr lang="en-US" sz="2800" dirty="0"/>
              <a:t>Alignment for unification of Command becomes impossible</a:t>
            </a:r>
          </a:p>
        </p:txBody>
      </p:sp>
    </p:spTree>
    <p:extLst>
      <p:ext uri="{BB962C8B-B14F-4D97-AF65-F5344CB8AC3E}">
        <p14:creationId xmlns:p14="http://schemas.microsoft.com/office/powerpoint/2010/main" val="285952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58A9-A4F1-4261-AEA2-CE5F0B2C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Governor’s Media Conference on Friday, May 29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27CC-8AE2-47DB-97A9-441611211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Many found the Governor’s message confusing and conflicted</a:t>
            </a:r>
          </a:p>
          <a:p>
            <a:r>
              <a:rPr lang="en-US" sz="3200" dirty="0"/>
              <a:t>Social compliance will rapidly evaporate without some rational path forward </a:t>
            </a:r>
          </a:p>
          <a:p>
            <a:r>
              <a:rPr lang="en-US" sz="3200" dirty="0"/>
              <a:t>EOC Staff &amp; CDPH staff remain in close contact</a:t>
            </a:r>
          </a:p>
          <a:p>
            <a:pPr lvl="1"/>
            <a:r>
              <a:rPr lang="en-US" sz="2800" dirty="0"/>
              <a:t>State staff acknowledges impact of civil unrest, but assures our issues and concerns are not sidelined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47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1BC6-B1E1-4F0D-8F38-DB13CE5C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900" dirty="0"/>
            </a:br>
            <a:r>
              <a:rPr lang="en-US" sz="4900" dirty="0"/>
              <a:t>Options for a Path Forward from Stage 2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2CBEA-13BB-46C0-8A3B-3EDAD77C2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Option A</a:t>
            </a:r>
          </a:p>
          <a:p>
            <a:pPr lvl="1"/>
            <a:r>
              <a:rPr lang="en-US" sz="2800" dirty="0"/>
              <a:t>Follow State Plan</a:t>
            </a:r>
          </a:p>
          <a:p>
            <a:r>
              <a:rPr lang="en-US" sz="3200" dirty="0"/>
              <a:t>Option B</a:t>
            </a:r>
          </a:p>
          <a:p>
            <a:pPr lvl="1"/>
            <a:r>
              <a:rPr lang="en-US" sz="2800" dirty="0"/>
              <a:t>Submit Locally Determinative Plan for Staged Reopening of STL (Advocacy)</a:t>
            </a:r>
          </a:p>
          <a:p>
            <a:r>
              <a:rPr lang="en-US" sz="3200" dirty="0"/>
              <a:t>Option C</a:t>
            </a:r>
          </a:p>
          <a:p>
            <a:pPr lvl="1"/>
            <a:r>
              <a:rPr lang="en-US" sz="2800" dirty="0"/>
              <a:t>County and Town pursue separate paths</a:t>
            </a:r>
          </a:p>
          <a:p>
            <a:pPr lvl="2"/>
            <a:r>
              <a:rPr lang="en-US" sz="2400" dirty="0"/>
              <a:t>Accelerates Demobilization Plan of EOC</a:t>
            </a:r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01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80148-A3A7-4A55-ADF6-09DA0C12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 – Locally Determinative Plan for Staged Reopening of STL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5592-3DFD-4D26-909A-0E00DD8C89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June 12-June 18: </a:t>
            </a:r>
            <a:r>
              <a:rPr lang="en-US" b="1" u="sng" dirty="0"/>
              <a:t>Unincorporated Mono County</a:t>
            </a:r>
            <a:endParaRPr lang="en-US" u="sng" dirty="0"/>
          </a:p>
          <a:p>
            <a:pPr lvl="1"/>
            <a:r>
              <a:rPr lang="en-US" dirty="0"/>
              <a:t>All Expanded Stage 2 Sectors and Activities, plus</a:t>
            </a:r>
          </a:p>
          <a:p>
            <a:pPr lvl="1"/>
            <a:r>
              <a:rPr lang="en-US" dirty="0"/>
              <a:t>Strategic phased reopening of unincorporated hotel and other lodging</a:t>
            </a:r>
          </a:p>
          <a:p>
            <a:pPr lvl="1"/>
            <a:r>
              <a:rPr lang="en-US" dirty="0"/>
              <a:t>Mandatory 24-hour gap</a:t>
            </a:r>
          </a:p>
          <a:p>
            <a:pPr lvl="1"/>
            <a:r>
              <a:rPr lang="en-US" dirty="0"/>
              <a:t>Recommended 48-hour gap</a:t>
            </a:r>
          </a:p>
          <a:p>
            <a:pPr lvl="1"/>
            <a:r>
              <a:rPr lang="en-US" dirty="0"/>
              <a:t>No outbound marketing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CE25F-38AF-415E-B676-02441F7674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June 19-July 3:                        </a:t>
            </a:r>
            <a:r>
              <a:rPr lang="en-US" b="1" u="sng" dirty="0"/>
              <a:t>Town of Mammoth Lakes</a:t>
            </a:r>
            <a:endParaRPr lang="en-US" u="sng" dirty="0"/>
          </a:p>
          <a:p>
            <a:pPr lvl="1"/>
            <a:r>
              <a:rPr lang="en-US" dirty="0"/>
              <a:t>All Expanded Stage 2 Sectors and Activities, plus</a:t>
            </a:r>
          </a:p>
          <a:p>
            <a:pPr lvl="1"/>
            <a:r>
              <a:rPr lang="en-US" dirty="0"/>
              <a:t>Strategic phased reopening of incorporated (Town of Mammoth Lakes) hotel and other lodging</a:t>
            </a:r>
          </a:p>
          <a:p>
            <a:pPr lvl="1"/>
            <a:r>
              <a:rPr lang="en-US" dirty="0"/>
              <a:t>Mandatory 24-hour gap</a:t>
            </a:r>
          </a:p>
          <a:p>
            <a:pPr lvl="1"/>
            <a:r>
              <a:rPr lang="en-US" dirty="0"/>
              <a:t>Recommended 48-hour gap</a:t>
            </a:r>
          </a:p>
          <a:p>
            <a:pPr lvl="1"/>
            <a:r>
              <a:rPr lang="en-US" dirty="0"/>
              <a:t>No outbound marketing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9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0D39-52D9-4832-B0BE-AB56B07F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F4F1-044B-4230-B619-599D392A52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ADC5-10C8-425D-8259-224D6B9C15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21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3175264D0194F8FFE1FA0926869AC" ma:contentTypeVersion="7" ma:contentTypeDescription="Create a new document." ma:contentTypeScope="" ma:versionID="753cf352adfdb7dffe14645ad550e50f">
  <xsd:schema xmlns:xsd="http://www.w3.org/2001/XMLSchema" xmlns:xs="http://www.w3.org/2001/XMLSchema" xmlns:p="http://schemas.microsoft.com/office/2006/metadata/properties" xmlns:ns3="10ead779-8164-47b7-8d4b-b6ba60a78b67" targetNamespace="http://schemas.microsoft.com/office/2006/metadata/properties" ma:root="true" ma:fieldsID="39e48bf678dfc4bf5060cc2d8b25c319" ns3:_="">
    <xsd:import namespace="10ead779-8164-47b7-8d4b-b6ba60a78b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ad779-8164-47b7-8d4b-b6ba60a78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7C5AE0-A4FB-4D4F-BE6A-D459E0114C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ead779-8164-47b7-8d4b-b6ba60a78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91B36B-6F37-4D54-BA3A-ABBBDBFC99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65A110-9EE3-461C-A2BF-C676A9ED5EF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311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Mono County Board of Supervisors Briefing </vt:lpstr>
      <vt:lpstr>Purpose of Briefing</vt:lpstr>
      <vt:lpstr> Direction from May 26 Board Meeting </vt:lpstr>
      <vt:lpstr>Governor’s Media Conference on Friday, May 29 </vt:lpstr>
      <vt:lpstr> Options for a Path Forward from Stage 2  </vt:lpstr>
      <vt:lpstr>Option B – Locally Determinative Plan for Staged Reopening of STL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 County Board of Supervisors Briefing </dc:title>
  <dc:creator>Frank Frievalt</dc:creator>
  <cp:lastModifiedBy>Robert Lawton</cp:lastModifiedBy>
  <cp:revision>13</cp:revision>
  <dcterms:created xsi:type="dcterms:W3CDTF">2020-06-01T17:28:52Z</dcterms:created>
  <dcterms:modified xsi:type="dcterms:W3CDTF">2020-06-02T15:38:55Z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0x0101009693175264D0194F8FFE1FA0926869AC</vt:lpwstr>
  </property>
</Properties>
</file>